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6"/>
  </p:notesMasterIdLst>
  <p:sldIdLst>
    <p:sldId id="258" r:id="rId2"/>
    <p:sldId id="260" r:id="rId3"/>
    <p:sldId id="262" r:id="rId4"/>
    <p:sldId id="264" r:id="rId5"/>
    <p:sldId id="265" r:id="rId6"/>
    <p:sldId id="267" r:id="rId7"/>
    <p:sldId id="269" r:id="rId8"/>
    <p:sldId id="273"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Lst>
  <p:sldSz cx="14630400" cy="8229600"/>
  <p:notesSz cx="8229600" cy="14630400"/>
  <p:embeddedFontLst>
    <p:embeddedFont>
      <p:font typeface="Josefin Sans" pitchFamily="2" charset="0"/>
      <p:regular r:id="rId27"/>
      <p:bold r:id="rId28"/>
      <p:italic r:id="rId29"/>
      <p:boldItalic r:id="rId30"/>
    </p:embeddedFont>
    <p:embeddedFont>
      <p:font typeface="Lexend" panose="020B0604020202020204" charset="0"/>
      <p:regular r:id="rId31"/>
      <p:bold r:id="rId32"/>
    </p:embeddedFont>
    <p:embeddedFont>
      <p:font typeface="Montserrat" panose="00000500000000000000" pitchFamily="2" charset="0"/>
      <p:regular r:id="rId33"/>
      <p:bold r:id="rId34"/>
      <p:italic r:id="rId35"/>
      <p:boldItalic r:id="rId36"/>
    </p:embeddedFont>
    <p:embeddedFont>
      <p:font typeface="Proxima Nova"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09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a6e91ee3f0_0_85: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16925" cap="flat" cmpd="sng">
            <a:solidFill>
              <a:srgbClr val="000000"/>
            </a:solidFill>
            <a:prstDash val="solid"/>
            <a:round/>
            <a:headEnd type="none" w="sm" len="sm"/>
            <a:tailEnd type="none" w="sm" len="sm"/>
          </a:ln>
        </p:spPr>
      </p:sp>
      <p:sp>
        <p:nvSpPr>
          <p:cNvPr id="92" name="Google Shape;92;g3a6e91ee3f0_0_85:notes"/>
          <p:cNvSpPr txBox="1">
            <a:spLocks noGrp="1"/>
          </p:cNvSpPr>
          <p:nvPr>
            <p:ph type="body" idx="1"/>
          </p:nvPr>
        </p:nvSpPr>
        <p:spPr>
          <a:xfrm>
            <a:off x="822960" y="6949440"/>
            <a:ext cx="6583800" cy="65838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9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Platform approach</a:t>
            </a:r>
            <a:endParaRPr/>
          </a:p>
          <a:p>
            <a:pPr marL="0" lvl="0" indent="0" algn="l" rtl="0">
              <a:spcBef>
                <a:spcPts val="0"/>
              </a:spcBef>
              <a:spcAft>
                <a:spcPts val="0"/>
              </a:spcAft>
              <a:buNone/>
            </a:pPr>
            <a:endParaRPr/>
          </a:p>
          <a:p>
            <a:pPr marL="0" lvl="0" indent="0" algn="l" rtl="0">
              <a:spcBef>
                <a:spcPts val="0"/>
              </a:spcBef>
              <a:spcAft>
                <a:spcPts val="0"/>
              </a:spcAft>
              <a:buNone/>
            </a:pPr>
            <a:r>
              <a:rPr lang="en-US"/>
              <a:t>Cyclinder on the bottom.  </a:t>
            </a:r>
            <a:endParaRPr/>
          </a:p>
        </p:txBody>
      </p:sp>
      <p:sp>
        <p:nvSpPr>
          <p:cNvPr id="497" name="Google Shape;49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Market Validation. Product Market Fit verified with dozens of conversations with Grocery Executives past 12 months</a:t>
            </a:r>
            <a:endParaRPr/>
          </a:p>
        </p:txBody>
      </p:sp>
      <p:sp>
        <p:nvSpPr>
          <p:cNvPr id="557" name="Google Shape;55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Steal numbers from Julianna, Vikal</a:t>
            </a:r>
            <a:endParaRPr/>
          </a:p>
        </p:txBody>
      </p:sp>
      <p:sp>
        <p:nvSpPr>
          <p:cNvPr id="577" name="Google Shape;5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a6e9777759_0_12:notes"/>
          <p:cNvSpPr>
            <a:spLocks noGrp="1" noRot="1" noChangeAspect="1"/>
          </p:cNvSpPr>
          <p:nvPr>
            <p:ph type="sldImg" idx="2"/>
          </p:nvPr>
        </p:nvSpPr>
        <p:spPr>
          <a:xfrm>
            <a:off x="-273050" y="1828800"/>
            <a:ext cx="8775700" cy="4937125"/>
          </a:xfrm>
          <a:custGeom>
            <a:avLst/>
            <a:gdLst/>
            <a:ahLst/>
            <a:cxnLst/>
            <a:rect l="l" t="t" r="r" b="b"/>
            <a:pathLst>
              <a:path w="120000" h="120000" extrusionOk="0">
                <a:moveTo>
                  <a:pt x="0" y="0"/>
                </a:moveTo>
                <a:lnTo>
                  <a:pt x="120000" y="0"/>
                </a:lnTo>
                <a:lnTo>
                  <a:pt x="120000" y="120000"/>
                </a:lnTo>
                <a:lnTo>
                  <a:pt x="0" y="120000"/>
                </a:lnTo>
                <a:close/>
              </a:path>
            </a:pathLst>
          </a:custGeom>
          <a:noFill/>
          <a:ln w="16925" cap="flat" cmpd="sng">
            <a:solidFill>
              <a:srgbClr val="000000"/>
            </a:solidFill>
            <a:prstDash val="solid"/>
            <a:round/>
            <a:headEnd type="none" w="sm" len="sm"/>
            <a:tailEnd type="none" w="sm" len="sm"/>
          </a:ln>
        </p:spPr>
      </p:sp>
      <p:sp>
        <p:nvSpPr>
          <p:cNvPr id="597" name="Google Shape;597;g3a6e9777759_0_12:notes"/>
          <p:cNvSpPr txBox="1">
            <a:spLocks noGrp="1"/>
          </p:cNvSpPr>
          <p:nvPr>
            <p:ph type="body" idx="1"/>
          </p:nvPr>
        </p:nvSpPr>
        <p:spPr>
          <a:xfrm>
            <a:off x="822960" y="7040880"/>
            <a:ext cx="6583800" cy="57609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900"/>
              <a:buNone/>
            </a:pPr>
            <a:endParaRPr/>
          </a:p>
        </p:txBody>
      </p:sp>
      <p:sp>
        <p:nvSpPr>
          <p:cNvPr id="598" name="Google Shape;598;g3a6e9777759_0_12:notes"/>
          <p:cNvSpPr txBox="1">
            <a:spLocks noGrp="1"/>
          </p:cNvSpPr>
          <p:nvPr>
            <p:ph type="sldNum" idx="12"/>
          </p:nvPr>
        </p:nvSpPr>
        <p:spPr>
          <a:xfrm>
            <a:off x="4661536" y="13896341"/>
            <a:ext cx="3566100" cy="733800"/>
          </a:xfrm>
          <a:prstGeom prst="rect">
            <a:avLst/>
          </a:prstGeom>
          <a:noFill/>
          <a:ln>
            <a:noFill/>
          </a:ln>
        </p:spPr>
        <p:txBody>
          <a:bodyPr spcFirstLastPara="1" wrap="square" lIns="121900" tIns="60925" rIns="121900" bIns="60925" anchor="b" anchorCtr="0">
            <a:noAutofit/>
          </a:bodyPr>
          <a:lstStyle/>
          <a:p>
            <a:pPr marL="0" lvl="0" indent="0" algn="r" rtl="0">
              <a:lnSpc>
                <a:spcPct val="100000"/>
              </a:lnSpc>
              <a:spcBef>
                <a:spcPts val="0"/>
              </a:spcBef>
              <a:spcAft>
                <a:spcPts val="0"/>
              </a:spcAft>
              <a:buSzPts val="19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a6e9777759_0_33:notes"/>
          <p:cNvSpPr>
            <a:spLocks noGrp="1" noRot="1" noChangeAspect="1"/>
          </p:cNvSpPr>
          <p:nvPr>
            <p:ph type="sldImg" idx="2"/>
          </p:nvPr>
        </p:nvSpPr>
        <p:spPr>
          <a:xfrm>
            <a:off x="-273050" y="1828800"/>
            <a:ext cx="8775700" cy="4937125"/>
          </a:xfrm>
          <a:custGeom>
            <a:avLst/>
            <a:gdLst/>
            <a:ahLst/>
            <a:cxnLst/>
            <a:rect l="l" t="t" r="r" b="b"/>
            <a:pathLst>
              <a:path w="120000" h="120000" extrusionOk="0">
                <a:moveTo>
                  <a:pt x="0" y="0"/>
                </a:moveTo>
                <a:lnTo>
                  <a:pt x="120000" y="0"/>
                </a:lnTo>
                <a:lnTo>
                  <a:pt x="120000" y="120000"/>
                </a:lnTo>
                <a:lnTo>
                  <a:pt x="0" y="120000"/>
                </a:lnTo>
                <a:close/>
              </a:path>
            </a:pathLst>
          </a:custGeom>
          <a:noFill/>
          <a:ln w="16925" cap="flat" cmpd="sng">
            <a:solidFill>
              <a:srgbClr val="000000"/>
            </a:solidFill>
            <a:prstDash val="solid"/>
            <a:round/>
            <a:headEnd type="none" w="sm" len="sm"/>
            <a:tailEnd type="none" w="sm" len="sm"/>
          </a:ln>
        </p:spPr>
      </p:sp>
      <p:sp>
        <p:nvSpPr>
          <p:cNvPr id="620" name="Google Shape;620;g3a6e9777759_0_33:notes"/>
          <p:cNvSpPr txBox="1">
            <a:spLocks noGrp="1"/>
          </p:cNvSpPr>
          <p:nvPr>
            <p:ph type="body" idx="1"/>
          </p:nvPr>
        </p:nvSpPr>
        <p:spPr>
          <a:xfrm>
            <a:off x="822960" y="7040880"/>
            <a:ext cx="6583800" cy="57609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900"/>
              <a:buNone/>
            </a:pPr>
            <a:endParaRPr/>
          </a:p>
        </p:txBody>
      </p:sp>
      <p:sp>
        <p:nvSpPr>
          <p:cNvPr id="621" name="Google Shape;621;g3a6e9777759_0_33:notes"/>
          <p:cNvSpPr txBox="1">
            <a:spLocks noGrp="1"/>
          </p:cNvSpPr>
          <p:nvPr>
            <p:ph type="sldNum" idx="12"/>
          </p:nvPr>
        </p:nvSpPr>
        <p:spPr>
          <a:xfrm>
            <a:off x="4661536" y="13896341"/>
            <a:ext cx="3566100" cy="733800"/>
          </a:xfrm>
          <a:prstGeom prst="rect">
            <a:avLst/>
          </a:prstGeom>
          <a:noFill/>
          <a:ln>
            <a:noFill/>
          </a:ln>
        </p:spPr>
        <p:txBody>
          <a:bodyPr spcFirstLastPara="1" wrap="square" lIns="121900" tIns="60925" rIns="121900" bIns="60925" anchor="b" anchorCtr="0">
            <a:noAutofit/>
          </a:bodyPr>
          <a:lstStyle/>
          <a:p>
            <a:pPr marL="0" lvl="0" indent="0" algn="r" rtl="0">
              <a:lnSpc>
                <a:spcPct val="100000"/>
              </a:lnSpc>
              <a:spcBef>
                <a:spcPts val="0"/>
              </a:spcBef>
              <a:spcAft>
                <a:spcPts val="0"/>
              </a:spcAft>
              <a:buSzPts val="19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a6e9777759_0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a6e9777759_0_4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g3a6e9777759_0_4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b139119d3a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b139119d3a_0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g3b139119d3a_0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b40edb190b_0_10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b40edb190b_0_10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3b40edb190b_0_10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b139119d3a_0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3b139119d3a_0_2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3b139119d3a_0_2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b139119d3a_0_279:notes"/>
          <p:cNvSpPr>
            <a:spLocks noGrp="1" noRot="1" noChangeAspect="1"/>
          </p:cNvSpPr>
          <p:nvPr>
            <p:ph type="sldImg" idx="2"/>
          </p:nvPr>
        </p:nvSpPr>
        <p:spPr>
          <a:xfrm>
            <a:off x="-273050" y="1828800"/>
            <a:ext cx="8775700" cy="4937125"/>
          </a:xfrm>
          <a:custGeom>
            <a:avLst/>
            <a:gdLst/>
            <a:ahLst/>
            <a:cxnLst/>
            <a:rect l="l" t="t" r="r" b="b"/>
            <a:pathLst>
              <a:path w="120000" h="120000" extrusionOk="0">
                <a:moveTo>
                  <a:pt x="0" y="0"/>
                </a:moveTo>
                <a:lnTo>
                  <a:pt x="120000" y="0"/>
                </a:lnTo>
                <a:lnTo>
                  <a:pt x="120000" y="120000"/>
                </a:lnTo>
                <a:lnTo>
                  <a:pt x="0" y="120000"/>
                </a:lnTo>
                <a:close/>
              </a:path>
            </a:pathLst>
          </a:custGeom>
          <a:noFill/>
          <a:ln w="16925" cap="flat" cmpd="sng">
            <a:solidFill>
              <a:srgbClr val="000000"/>
            </a:solidFill>
            <a:prstDash val="solid"/>
            <a:round/>
            <a:headEnd type="none" w="sm" len="sm"/>
            <a:tailEnd type="none" w="sm" len="sm"/>
          </a:ln>
        </p:spPr>
      </p:sp>
      <p:sp>
        <p:nvSpPr>
          <p:cNvPr id="680" name="Google Shape;680;g3b139119d3a_0_279:notes"/>
          <p:cNvSpPr txBox="1">
            <a:spLocks noGrp="1"/>
          </p:cNvSpPr>
          <p:nvPr>
            <p:ph type="body" idx="1"/>
          </p:nvPr>
        </p:nvSpPr>
        <p:spPr>
          <a:xfrm>
            <a:off x="822960" y="7040880"/>
            <a:ext cx="6583800" cy="57609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900"/>
              <a:buNone/>
            </a:pPr>
            <a:endParaRPr/>
          </a:p>
        </p:txBody>
      </p:sp>
      <p:sp>
        <p:nvSpPr>
          <p:cNvPr id="681" name="Google Shape;681;g3b139119d3a_0_279:notes"/>
          <p:cNvSpPr txBox="1">
            <a:spLocks noGrp="1"/>
          </p:cNvSpPr>
          <p:nvPr>
            <p:ph type="sldNum" idx="12"/>
          </p:nvPr>
        </p:nvSpPr>
        <p:spPr>
          <a:xfrm>
            <a:off x="4661536" y="13896341"/>
            <a:ext cx="3566100" cy="733800"/>
          </a:xfrm>
          <a:prstGeom prst="rect">
            <a:avLst/>
          </a:prstGeom>
          <a:noFill/>
          <a:ln>
            <a:noFill/>
          </a:ln>
        </p:spPr>
        <p:txBody>
          <a:bodyPr spcFirstLastPara="1" wrap="square" lIns="121900" tIns="60925" rIns="121900" bIns="60925" anchor="b" anchorCtr="0">
            <a:noAutofit/>
          </a:bodyPr>
          <a:lstStyle/>
          <a:p>
            <a:pPr marL="0" lvl="0" indent="0" algn="r" rtl="0">
              <a:lnSpc>
                <a:spcPct val="100000"/>
              </a:lnSpc>
              <a:spcBef>
                <a:spcPts val="0"/>
              </a:spcBef>
              <a:spcAft>
                <a:spcPts val="0"/>
              </a:spcAft>
              <a:buSzPts val="19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b139119d3a_0_270:notes"/>
          <p:cNvSpPr>
            <a:spLocks noGrp="1" noRot="1" noChangeAspect="1"/>
          </p:cNvSpPr>
          <p:nvPr>
            <p:ph type="sldImg" idx="2"/>
          </p:nvPr>
        </p:nvSpPr>
        <p:spPr>
          <a:xfrm>
            <a:off x="-273050" y="1828800"/>
            <a:ext cx="8775700" cy="493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3b139119d3a_0_270:notes"/>
          <p:cNvSpPr txBox="1">
            <a:spLocks noGrp="1"/>
          </p:cNvSpPr>
          <p:nvPr>
            <p:ph type="body" idx="1"/>
          </p:nvPr>
        </p:nvSpPr>
        <p:spPr>
          <a:xfrm>
            <a:off x="822960" y="7040880"/>
            <a:ext cx="6583800" cy="576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500"/>
              <a:buNone/>
            </a:pPr>
            <a:r>
              <a:rPr lang="en-US"/>
              <a:t>Yvon</a:t>
            </a:r>
            <a:endParaRPr/>
          </a:p>
        </p:txBody>
      </p:sp>
      <p:sp>
        <p:nvSpPr>
          <p:cNvPr id="692" name="Google Shape;692;g3b139119d3a_0_270:notes"/>
          <p:cNvSpPr txBox="1">
            <a:spLocks noGrp="1"/>
          </p:cNvSpPr>
          <p:nvPr>
            <p:ph type="sldNum" idx="12"/>
          </p:nvPr>
        </p:nvSpPr>
        <p:spPr>
          <a:xfrm>
            <a:off x="4661536" y="13896341"/>
            <a:ext cx="3566100" cy="733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fld id="{00000000-1234-1234-1234-123412341234}" type="slidenum">
              <a:rPr lang="en-US" sz="1900" b="0" i="0" u="none" strike="noStrike" cap="none">
                <a:solidFill>
                  <a:srgbClr val="000000"/>
                </a:solidFill>
                <a:latin typeface="Arial"/>
                <a:ea typeface="Arial"/>
                <a:cs typeface="Arial"/>
                <a:sym typeface="Arial"/>
              </a:rPr>
              <a:t>22</a:t>
            </a:fld>
            <a:endParaRPr sz="1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b139119d3a_0_290:notes"/>
          <p:cNvSpPr>
            <a:spLocks noGrp="1" noRot="1" noChangeAspect="1"/>
          </p:cNvSpPr>
          <p:nvPr>
            <p:ph type="sldImg" idx="2"/>
          </p:nvPr>
        </p:nvSpPr>
        <p:spPr>
          <a:xfrm>
            <a:off x="-273050" y="1828800"/>
            <a:ext cx="8775700" cy="4937125"/>
          </a:xfrm>
          <a:custGeom>
            <a:avLst/>
            <a:gdLst/>
            <a:ahLst/>
            <a:cxnLst/>
            <a:rect l="l" t="t" r="r" b="b"/>
            <a:pathLst>
              <a:path w="120000" h="120000" extrusionOk="0">
                <a:moveTo>
                  <a:pt x="0" y="0"/>
                </a:moveTo>
                <a:lnTo>
                  <a:pt x="120000" y="0"/>
                </a:lnTo>
                <a:lnTo>
                  <a:pt x="120000" y="120000"/>
                </a:lnTo>
                <a:lnTo>
                  <a:pt x="0" y="120000"/>
                </a:lnTo>
                <a:close/>
              </a:path>
            </a:pathLst>
          </a:custGeom>
          <a:noFill/>
          <a:ln w="16925" cap="flat" cmpd="sng">
            <a:solidFill>
              <a:srgbClr val="000000"/>
            </a:solidFill>
            <a:prstDash val="solid"/>
            <a:round/>
            <a:headEnd type="none" w="sm" len="sm"/>
            <a:tailEnd type="none" w="sm" len="sm"/>
          </a:ln>
        </p:spPr>
      </p:sp>
      <p:sp>
        <p:nvSpPr>
          <p:cNvPr id="700" name="Google Shape;700;g3b139119d3a_0_290:notes"/>
          <p:cNvSpPr txBox="1">
            <a:spLocks noGrp="1"/>
          </p:cNvSpPr>
          <p:nvPr>
            <p:ph type="body" idx="1"/>
          </p:nvPr>
        </p:nvSpPr>
        <p:spPr>
          <a:xfrm>
            <a:off x="822960" y="7040880"/>
            <a:ext cx="6583800" cy="57609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900"/>
              <a:buNone/>
            </a:pPr>
            <a:endParaRPr/>
          </a:p>
        </p:txBody>
      </p:sp>
      <p:sp>
        <p:nvSpPr>
          <p:cNvPr id="701" name="Google Shape;701;g3b139119d3a_0_290:notes"/>
          <p:cNvSpPr txBox="1">
            <a:spLocks noGrp="1"/>
          </p:cNvSpPr>
          <p:nvPr>
            <p:ph type="sldNum" idx="12"/>
          </p:nvPr>
        </p:nvSpPr>
        <p:spPr>
          <a:xfrm>
            <a:off x="4661536" y="13896341"/>
            <a:ext cx="3566100" cy="733800"/>
          </a:xfrm>
          <a:prstGeom prst="rect">
            <a:avLst/>
          </a:prstGeom>
          <a:noFill/>
          <a:ln>
            <a:noFill/>
          </a:ln>
        </p:spPr>
        <p:txBody>
          <a:bodyPr spcFirstLastPara="1" wrap="square" lIns="121900" tIns="60925" rIns="121900" bIns="60925" anchor="b" anchorCtr="0">
            <a:noAutofit/>
          </a:bodyPr>
          <a:lstStyle/>
          <a:p>
            <a:pPr marL="0" lvl="0" indent="0" algn="r" rtl="0">
              <a:lnSpc>
                <a:spcPct val="100000"/>
              </a:lnSpc>
              <a:spcBef>
                <a:spcPts val="0"/>
              </a:spcBef>
              <a:spcAft>
                <a:spcPts val="0"/>
              </a:spcAft>
              <a:buSzPts val="19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SALES DECK: Talk about digital transformation being more then AI,  Need Executive level sponsorship, clean data, right AI moral strategy, interdisciplinary project,  moment is now. </a:t>
            </a:r>
            <a:endParaRPr/>
          </a:p>
          <a:p>
            <a:pPr marL="0" lvl="0" indent="0" algn="l" rtl="0">
              <a:spcBef>
                <a:spcPts val="0"/>
              </a:spcBef>
              <a:spcAft>
                <a:spcPts val="0"/>
              </a:spcAft>
              <a:buNone/>
            </a:pPr>
            <a:r>
              <a:rPr lang="en-US"/>
              <a:t>Change Management.</a:t>
            </a:r>
            <a:endParaRPr/>
          </a:p>
          <a:p>
            <a:pPr marL="0" lvl="0" indent="0" algn="l" rtl="0">
              <a:spcBef>
                <a:spcPts val="0"/>
              </a:spcBef>
              <a:spcAft>
                <a:spcPts val="0"/>
              </a:spcAft>
              <a:buNone/>
            </a:pPr>
            <a:endParaRPr/>
          </a:p>
          <a:p>
            <a:pPr marL="0" lvl="0" indent="0" algn="l" rtl="0">
              <a:spcBef>
                <a:spcPts val="0"/>
              </a:spcBef>
              <a:spcAft>
                <a:spcPts val="0"/>
              </a:spcAft>
              <a:buNone/>
            </a:pPr>
            <a:r>
              <a:rPr lang="en-US"/>
              <a:t>Our expertise</a:t>
            </a:r>
            <a:endParaRPr/>
          </a:p>
          <a:p>
            <a:pPr marL="0" lvl="0" indent="0" algn="l" rtl="0">
              <a:spcBef>
                <a:spcPts val="0"/>
              </a:spcBef>
              <a:spcAft>
                <a:spcPts val="0"/>
              </a:spcAft>
              <a:buNone/>
            </a:pPr>
            <a:endParaRPr/>
          </a:p>
          <a:p>
            <a:pPr marL="0" lvl="0" indent="0" algn="l" rtl="0">
              <a:spcBef>
                <a:spcPts val="0"/>
              </a:spcBef>
              <a:spcAft>
                <a:spcPts val="0"/>
              </a:spcAft>
              <a:buNone/>
            </a:pPr>
            <a:r>
              <a:rPr lang="en-US"/>
              <a:t>Challenge: Fragmentation of AI across tactical projects.  Proliferation of AI tools.   </a:t>
            </a:r>
            <a:endParaRPr/>
          </a:p>
        </p:txBody>
      </p:sp>
      <p:sp>
        <p:nvSpPr>
          <p:cNvPr id="711" name="Google Shape;7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b40edb190b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3b40edb190b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3b40edb190b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a6e9777759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3a6e9777759_0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3a6e9777759_0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b40edb190b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b40edb190b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3b40edb190b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b40edb190b_0_5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3b40edb190b_0_5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g3b40edb190b_0_5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b40edb190b_0_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3b40edb190b_0_6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3b40edb190b_0_6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2 master">
  <p:cSld name="Slide 2 master">
    <p:bg>
      <p:bgPr>
        <a:solidFill>
          <a:srgbClr val="F2F1EB"/>
        </a:solidFill>
        <a:effectLst/>
      </p:bgPr>
    </p:bg>
    <p:spTree>
      <p:nvGrpSpPr>
        <p:cNvPr id="1" name="Shape 13"/>
        <p:cNvGrpSpPr/>
        <p:nvPr/>
      </p:nvGrpSpPr>
      <p:grpSpPr>
        <a:xfrm>
          <a:off x="0" y="0"/>
          <a:ext cx="0" cy="0"/>
          <a:chOff x="0" y="0"/>
          <a:chExt cx="0" cy="0"/>
        </a:xfrm>
      </p:grpSpPr>
      <p:sp>
        <p:nvSpPr>
          <p:cNvPr id="14" name="Google Shape;14;p3"/>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1 master">
  <p:cSld name="Slide 11 master">
    <p:bg>
      <p:bgPr>
        <a:solidFill>
          <a:srgbClr val="F2F1EB"/>
        </a:solidFill>
        <a:effectLst/>
      </p:bgPr>
    </p:bg>
    <p:spTree>
      <p:nvGrpSpPr>
        <p:cNvPr id="1" name="Shape 40"/>
        <p:cNvGrpSpPr/>
        <p:nvPr/>
      </p:nvGrpSpPr>
      <p:grpSpPr>
        <a:xfrm>
          <a:off x="0" y="0"/>
          <a:ext cx="0" cy="0"/>
          <a:chOff x="0" y="0"/>
          <a:chExt cx="0" cy="0"/>
        </a:xfrm>
      </p:grpSpPr>
      <p:sp>
        <p:nvSpPr>
          <p:cNvPr id="41" name="Google Shape;41;p12"/>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12 master">
  <p:cSld name="Slide 12 master">
    <p:bg>
      <p:bgPr>
        <a:solidFill>
          <a:srgbClr val="F2F1EB"/>
        </a:solidFill>
        <a:effectLst/>
      </p:bgPr>
    </p:bg>
    <p:spTree>
      <p:nvGrpSpPr>
        <p:cNvPr id="1" name="Shape 43"/>
        <p:cNvGrpSpPr/>
        <p:nvPr/>
      </p:nvGrpSpPr>
      <p:grpSpPr>
        <a:xfrm>
          <a:off x="0" y="0"/>
          <a:ext cx="0" cy="0"/>
          <a:chOff x="0" y="0"/>
          <a:chExt cx="0" cy="0"/>
        </a:xfrm>
      </p:grpSpPr>
      <p:sp>
        <p:nvSpPr>
          <p:cNvPr id="44" name="Google Shape;44;p13"/>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3 master">
  <p:cSld name="Slide 13 master">
    <p:bg>
      <p:bgPr>
        <a:solidFill>
          <a:srgbClr val="F2F1EB"/>
        </a:solidFill>
        <a:effectLst/>
      </p:bgPr>
    </p:bg>
    <p:spTree>
      <p:nvGrpSpPr>
        <p:cNvPr id="1" name="Shape 46"/>
        <p:cNvGrpSpPr/>
        <p:nvPr/>
      </p:nvGrpSpPr>
      <p:grpSpPr>
        <a:xfrm>
          <a:off x="0" y="0"/>
          <a:ext cx="0" cy="0"/>
          <a:chOff x="0" y="0"/>
          <a:chExt cx="0" cy="0"/>
        </a:xfrm>
      </p:grpSpPr>
      <p:sp>
        <p:nvSpPr>
          <p:cNvPr id="47" name="Google Shape;47;p14"/>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14 master">
  <p:cSld name="Slide 14 master">
    <p:bg>
      <p:bgPr>
        <a:solidFill>
          <a:srgbClr val="F2F1EB"/>
        </a:solidFill>
        <a:effectLst/>
      </p:bgPr>
    </p:bg>
    <p:spTree>
      <p:nvGrpSpPr>
        <p:cNvPr id="1" name="Shape 49"/>
        <p:cNvGrpSpPr/>
        <p:nvPr/>
      </p:nvGrpSpPr>
      <p:grpSpPr>
        <a:xfrm>
          <a:off x="0" y="0"/>
          <a:ext cx="0" cy="0"/>
          <a:chOff x="0" y="0"/>
          <a:chExt cx="0" cy="0"/>
        </a:xfrm>
      </p:grpSpPr>
      <p:sp>
        <p:nvSpPr>
          <p:cNvPr id="50" name="Google Shape;50;p15"/>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15 master">
  <p:cSld name="Slide 15 master">
    <p:bg>
      <p:bgPr>
        <a:solidFill>
          <a:srgbClr val="F2F1EB"/>
        </a:solidFill>
        <a:effectLst/>
      </p:bgPr>
    </p:bg>
    <p:spTree>
      <p:nvGrpSpPr>
        <p:cNvPr id="1" name="Shape 52"/>
        <p:cNvGrpSpPr/>
        <p:nvPr/>
      </p:nvGrpSpPr>
      <p:grpSpPr>
        <a:xfrm>
          <a:off x="0" y="0"/>
          <a:ext cx="0" cy="0"/>
          <a:chOff x="0" y="0"/>
          <a:chExt cx="0" cy="0"/>
        </a:xfrm>
      </p:grpSpPr>
      <p:sp>
        <p:nvSpPr>
          <p:cNvPr id="53" name="Google Shape;53;p16"/>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5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8"/>
          <p:cNvSpPr txBox="1">
            <a:spLocks noGrp="1"/>
          </p:cNvSpPr>
          <p:nvPr>
            <p:ph type="sldNum" idx="12"/>
          </p:nvPr>
        </p:nvSpPr>
        <p:spPr>
          <a:xfrm>
            <a:off x="13555933" y="7461147"/>
            <a:ext cx="877800" cy="629700"/>
          </a:xfrm>
          <a:prstGeom prst="rect">
            <a:avLst/>
          </a:prstGeom>
          <a:noFill/>
          <a:ln>
            <a:noFill/>
          </a:ln>
        </p:spPr>
        <p:txBody>
          <a:bodyPr spcFirstLastPara="1" wrap="square" lIns="146275" tIns="146275" rIns="146275" bIns="146275" anchor="ctr" anchorCtr="0">
            <a:norm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enerated Slide 1_1_1_TITLEANDBULLETS_D">
  <p:cSld name="TITLE_AND_BODY_2_1_1_1_1">
    <p:spTree>
      <p:nvGrpSpPr>
        <p:cNvPr id="1" name="Shape 58"/>
        <p:cNvGrpSpPr/>
        <p:nvPr/>
      </p:nvGrpSpPr>
      <p:grpSpPr>
        <a:xfrm>
          <a:off x="0" y="0"/>
          <a:ext cx="0" cy="0"/>
          <a:chOff x="0" y="0"/>
          <a:chExt cx="0" cy="0"/>
        </a:xfrm>
      </p:grpSpPr>
      <p:sp>
        <p:nvSpPr>
          <p:cNvPr id="59" name="Google Shape;59;p19"/>
          <p:cNvSpPr>
            <a:spLocks noGrp="1"/>
          </p:cNvSpPr>
          <p:nvPr>
            <p:ph type="pic" idx="2"/>
          </p:nvPr>
        </p:nvSpPr>
        <p:spPr>
          <a:xfrm>
            <a:off x="296299" y="316350"/>
            <a:ext cx="4510800" cy="4510800"/>
          </a:xfrm>
          <a:prstGeom prst="roundRect">
            <a:avLst>
              <a:gd name="adj" fmla="val 50000"/>
            </a:avLst>
          </a:prstGeom>
          <a:noFill/>
          <a:ln>
            <a:noFill/>
          </a:ln>
        </p:spPr>
      </p:sp>
      <p:sp>
        <p:nvSpPr>
          <p:cNvPr id="60" name="Google Shape;60;p19"/>
          <p:cNvSpPr txBox="1">
            <a:spLocks noGrp="1"/>
          </p:cNvSpPr>
          <p:nvPr>
            <p:ph type="title"/>
          </p:nvPr>
        </p:nvSpPr>
        <p:spPr>
          <a:xfrm>
            <a:off x="5151925" y="289525"/>
            <a:ext cx="3548100" cy="1093500"/>
          </a:xfrm>
          <a:prstGeom prst="rect">
            <a:avLst/>
          </a:prstGeom>
          <a:noFill/>
          <a:ln>
            <a:noFill/>
          </a:ln>
        </p:spPr>
        <p:txBody>
          <a:bodyPr spcFirstLastPara="1" wrap="square" lIns="0" tIns="0" rIns="0" bIns="0" anchor="ctr" anchorCtr="0">
            <a:norm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1" name="Google Shape;61;p19"/>
          <p:cNvSpPr txBox="1">
            <a:spLocks noGrp="1"/>
          </p:cNvSpPr>
          <p:nvPr>
            <p:ph type="body" idx="1"/>
          </p:nvPr>
        </p:nvSpPr>
        <p:spPr>
          <a:xfrm>
            <a:off x="5151925" y="1565671"/>
            <a:ext cx="3548100" cy="3288300"/>
          </a:xfrm>
          <a:prstGeom prst="rect">
            <a:avLst/>
          </a:prstGeom>
          <a:noFill/>
          <a:ln>
            <a:noFill/>
          </a:ln>
        </p:spPr>
        <p:txBody>
          <a:bodyPr spcFirstLastPara="1" wrap="square" lIns="0" tIns="0" rIns="0" bIns="0"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E46962"/>
          </p15:clr>
        </p15:guide>
        <p15:guide id="2" orient="horz" pos="288">
          <p15:clr>
            <a:srgbClr val="E46962"/>
          </p15:clr>
        </p15:guide>
        <p15:guide id="3" orient="horz" pos="2880">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enerated Slide 1_1_1_TITLEANDBULLETS_B">
  <p:cSld name="TITLE_AND_BODY_2_1_2">
    <p:spTree>
      <p:nvGrpSpPr>
        <p:cNvPr id="1" name="Shape 62"/>
        <p:cNvGrpSpPr/>
        <p:nvPr/>
      </p:nvGrpSpPr>
      <p:grpSpPr>
        <a:xfrm>
          <a:off x="0" y="0"/>
          <a:ext cx="0" cy="0"/>
          <a:chOff x="0" y="0"/>
          <a:chExt cx="0" cy="0"/>
        </a:xfrm>
      </p:grpSpPr>
      <p:sp>
        <p:nvSpPr>
          <p:cNvPr id="63" name="Google Shape;63;p20"/>
          <p:cNvSpPr>
            <a:spLocks noGrp="1"/>
          </p:cNvSpPr>
          <p:nvPr>
            <p:ph type="pic" idx="2"/>
          </p:nvPr>
        </p:nvSpPr>
        <p:spPr>
          <a:xfrm>
            <a:off x="0" y="0"/>
            <a:ext cx="5148000" cy="5143500"/>
          </a:xfrm>
          <a:prstGeom prst="rect">
            <a:avLst/>
          </a:prstGeom>
          <a:noFill/>
          <a:ln>
            <a:noFill/>
          </a:ln>
        </p:spPr>
      </p:sp>
      <p:sp>
        <p:nvSpPr>
          <p:cNvPr id="64" name="Google Shape;64;p20"/>
          <p:cNvSpPr txBox="1">
            <a:spLocks noGrp="1"/>
          </p:cNvSpPr>
          <p:nvPr>
            <p:ph type="title"/>
          </p:nvPr>
        </p:nvSpPr>
        <p:spPr>
          <a:xfrm>
            <a:off x="5427950" y="289525"/>
            <a:ext cx="3405900" cy="1093500"/>
          </a:xfrm>
          <a:prstGeom prst="rect">
            <a:avLst/>
          </a:prstGeom>
          <a:noFill/>
          <a:ln>
            <a:noFill/>
          </a:ln>
        </p:spPr>
        <p:txBody>
          <a:bodyPr spcFirstLastPara="1" wrap="square" lIns="0" tIns="0" rIns="0" bIns="0" anchor="ctr" anchorCtr="0">
            <a:norm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5" name="Google Shape;65;p20"/>
          <p:cNvSpPr txBox="1">
            <a:spLocks noGrp="1"/>
          </p:cNvSpPr>
          <p:nvPr>
            <p:ph type="body" idx="1"/>
          </p:nvPr>
        </p:nvSpPr>
        <p:spPr>
          <a:xfrm>
            <a:off x="5427950" y="1565672"/>
            <a:ext cx="3405900" cy="3288300"/>
          </a:xfrm>
          <a:prstGeom prst="rect">
            <a:avLst/>
          </a:prstGeom>
          <a:noFill/>
          <a:ln>
            <a:noFill/>
          </a:ln>
        </p:spPr>
        <p:txBody>
          <a:bodyPr spcFirstLastPara="1" wrap="square" lIns="0" tIns="0" rIns="0" bIns="0"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a:off x="498720" y="712040"/>
            <a:ext cx="13632900" cy="916200"/>
          </a:xfrm>
          <a:prstGeom prst="rect">
            <a:avLst/>
          </a:prstGeom>
          <a:noFill/>
          <a:ln>
            <a:noFill/>
          </a:ln>
        </p:spPr>
        <p:txBody>
          <a:bodyPr spcFirstLastPara="1" wrap="square" lIns="146275" tIns="146275" rIns="146275" bIns="146275" anchor="t" anchorCtr="0">
            <a:normAutofit/>
          </a:bodyPr>
          <a:lstStyle>
            <a:lvl1pPr lvl="0"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1pPr>
            <a:lvl2pPr lvl="1"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2pPr>
            <a:lvl3pPr lvl="2"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3pPr>
            <a:lvl4pPr lvl="3"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4pPr>
            <a:lvl5pPr lvl="4"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5pPr>
            <a:lvl6pPr lvl="5"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6pPr>
            <a:lvl7pPr lvl="6"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7pPr>
            <a:lvl8pPr lvl="7"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8pPr>
            <a:lvl9pPr lvl="8" algn="l">
              <a:lnSpc>
                <a:spcPct val="100000"/>
              </a:lnSpc>
              <a:spcBef>
                <a:spcPts val="0"/>
              </a:spcBef>
              <a:spcAft>
                <a:spcPts val="0"/>
              </a:spcAft>
              <a:buSzPts val="4500"/>
              <a:buFont typeface="Josefin Sans"/>
              <a:buNone/>
              <a:defRPr sz="1100">
                <a:latin typeface="Josefin Sans"/>
                <a:ea typeface="Josefin Sans"/>
                <a:cs typeface="Josefin Sans"/>
                <a:sym typeface="Josefin Sans"/>
              </a:defRPr>
            </a:lvl9pPr>
          </a:lstStyle>
          <a:p>
            <a:endParaRPr/>
          </a:p>
        </p:txBody>
      </p:sp>
      <p:sp>
        <p:nvSpPr>
          <p:cNvPr id="68" name="Google Shape;68;p21"/>
          <p:cNvSpPr txBox="1">
            <a:spLocks noGrp="1"/>
          </p:cNvSpPr>
          <p:nvPr>
            <p:ph type="body" idx="1"/>
          </p:nvPr>
        </p:nvSpPr>
        <p:spPr>
          <a:xfrm>
            <a:off x="498720" y="1843960"/>
            <a:ext cx="6399900" cy="5466300"/>
          </a:xfrm>
          <a:prstGeom prst="rect">
            <a:avLst/>
          </a:prstGeom>
          <a:noFill/>
          <a:ln>
            <a:noFill/>
          </a:ln>
        </p:spPr>
        <p:txBody>
          <a:bodyPr spcFirstLastPara="1" wrap="square" lIns="146275" tIns="146275" rIns="146275" bIns="146275" anchor="t" anchorCtr="0">
            <a:normAutofit/>
          </a:bodyPr>
          <a:lstStyle>
            <a:lvl1pPr marL="457200" lvl="0" indent="-368300" algn="l">
              <a:lnSpc>
                <a:spcPct val="115000"/>
              </a:lnSpc>
              <a:spcBef>
                <a:spcPts val="0"/>
              </a:spcBef>
              <a:spcAft>
                <a:spcPts val="0"/>
              </a:spcAft>
              <a:buSzPts val="2200"/>
              <a:buFont typeface="Josefin Sans"/>
              <a:buChar char="●"/>
              <a:defRPr sz="2200">
                <a:latin typeface="Josefin Sans"/>
                <a:ea typeface="Josefin Sans"/>
                <a:cs typeface="Josefin Sans"/>
                <a:sym typeface="Josefin Sans"/>
              </a:defRPr>
            </a:lvl1pPr>
            <a:lvl2pPr marL="914400" lvl="1"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2pPr>
            <a:lvl3pPr marL="1371600" lvl="2"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3pPr>
            <a:lvl4pPr marL="1828800" lvl="3"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4pPr>
            <a:lvl5pPr marL="2286000" lvl="4"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5pPr>
            <a:lvl6pPr marL="2743200" lvl="5"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6pPr>
            <a:lvl7pPr marL="3200400" lvl="6"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7pPr>
            <a:lvl8pPr marL="3657600" lvl="7"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8pPr>
            <a:lvl9pPr marL="4114800" lvl="8"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9pPr>
          </a:lstStyle>
          <a:p>
            <a:endParaRPr/>
          </a:p>
        </p:txBody>
      </p:sp>
      <p:sp>
        <p:nvSpPr>
          <p:cNvPr id="69" name="Google Shape;69;p21"/>
          <p:cNvSpPr txBox="1">
            <a:spLocks noGrp="1"/>
          </p:cNvSpPr>
          <p:nvPr>
            <p:ph type="body" idx="2"/>
          </p:nvPr>
        </p:nvSpPr>
        <p:spPr>
          <a:xfrm>
            <a:off x="7731840" y="1843960"/>
            <a:ext cx="6399900" cy="5466300"/>
          </a:xfrm>
          <a:prstGeom prst="rect">
            <a:avLst/>
          </a:prstGeom>
          <a:noFill/>
          <a:ln>
            <a:noFill/>
          </a:ln>
        </p:spPr>
        <p:txBody>
          <a:bodyPr spcFirstLastPara="1" wrap="square" lIns="146275" tIns="146275" rIns="146275" bIns="146275" anchor="t" anchorCtr="0">
            <a:normAutofit/>
          </a:bodyPr>
          <a:lstStyle>
            <a:lvl1pPr marL="457200" lvl="0" indent="-368300" algn="l">
              <a:lnSpc>
                <a:spcPct val="115000"/>
              </a:lnSpc>
              <a:spcBef>
                <a:spcPts val="0"/>
              </a:spcBef>
              <a:spcAft>
                <a:spcPts val="0"/>
              </a:spcAft>
              <a:buSzPts val="2200"/>
              <a:buFont typeface="Josefin Sans"/>
              <a:buChar char="●"/>
              <a:defRPr sz="2200">
                <a:latin typeface="Josefin Sans"/>
                <a:ea typeface="Josefin Sans"/>
                <a:cs typeface="Josefin Sans"/>
                <a:sym typeface="Josefin Sans"/>
              </a:defRPr>
            </a:lvl1pPr>
            <a:lvl2pPr marL="914400" lvl="1"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2pPr>
            <a:lvl3pPr marL="1371600" lvl="2"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3pPr>
            <a:lvl4pPr marL="1828800" lvl="3"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4pPr>
            <a:lvl5pPr marL="2286000" lvl="4"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5pPr>
            <a:lvl6pPr marL="2743200" lvl="5"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6pPr>
            <a:lvl7pPr marL="3200400" lvl="6"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7pPr>
            <a:lvl8pPr marL="3657600" lvl="7"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8pPr>
            <a:lvl9pPr marL="4114800" lvl="8" indent="-349250" algn="l">
              <a:lnSpc>
                <a:spcPct val="115000"/>
              </a:lnSpc>
              <a:spcBef>
                <a:spcPts val="0"/>
              </a:spcBef>
              <a:spcAft>
                <a:spcPts val="0"/>
              </a:spcAft>
              <a:buSzPts val="1900"/>
              <a:buFont typeface="Josefin Sans"/>
              <a:buChar char="■"/>
              <a:defRPr sz="1900">
                <a:latin typeface="Josefin Sans"/>
                <a:ea typeface="Josefin Sans"/>
                <a:cs typeface="Josefin Sans"/>
                <a:sym typeface="Josefin Sans"/>
              </a:defRPr>
            </a:lvl9pPr>
          </a:lstStyle>
          <a:p>
            <a:endParaRPr/>
          </a:p>
        </p:txBody>
      </p:sp>
      <p:sp>
        <p:nvSpPr>
          <p:cNvPr id="70" name="Google Shape;70;p21"/>
          <p:cNvSpPr txBox="1">
            <a:spLocks noGrp="1"/>
          </p:cNvSpPr>
          <p:nvPr>
            <p:ph type="sldNum" idx="12"/>
          </p:nvPr>
        </p:nvSpPr>
        <p:spPr>
          <a:xfrm>
            <a:off x="13555933" y="7461147"/>
            <a:ext cx="877800" cy="629700"/>
          </a:xfrm>
          <a:prstGeom prst="rect">
            <a:avLst/>
          </a:prstGeom>
          <a:noFill/>
          <a:ln>
            <a:noFill/>
          </a:ln>
        </p:spPr>
        <p:txBody>
          <a:bodyPr spcFirstLastPara="1" wrap="square" lIns="146275" tIns="146275" rIns="146275" bIns="146275" anchor="ctr" anchorCtr="0">
            <a:norm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3 master">
  <p:cSld name="Slide 3 master">
    <p:bg>
      <p:bgPr>
        <a:solidFill>
          <a:srgbClr val="F2F1EB"/>
        </a:solidFill>
        <a:effectLst/>
      </p:bgPr>
    </p:bg>
    <p:spTree>
      <p:nvGrpSpPr>
        <p:cNvPr id="1" name="Shape 16"/>
        <p:cNvGrpSpPr/>
        <p:nvPr/>
      </p:nvGrpSpPr>
      <p:grpSpPr>
        <a:xfrm>
          <a:off x="0" y="0"/>
          <a:ext cx="0" cy="0"/>
          <a:chOff x="0" y="0"/>
          <a:chExt cx="0" cy="0"/>
        </a:xfrm>
      </p:grpSpPr>
      <p:sp>
        <p:nvSpPr>
          <p:cNvPr id="17" name="Google Shape;17;p4"/>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22"/>
          <p:cNvSpPr txBox="1">
            <a:spLocks noGrp="1"/>
          </p:cNvSpPr>
          <p:nvPr>
            <p:ph type="title"/>
          </p:nvPr>
        </p:nvSpPr>
        <p:spPr>
          <a:xfrm>
            <a:off x="498720" y="712040"/>
            <a:ext cx="13632900" cy="916200"/>
          </a:xfrm>
          <a:prstGeom prst="rect">
            <a:avLst/>
          </a:prstGeom>
          <a:noFill/>
          <a:ln>
            <a:noFill/>
          </a:ln>
        </p:spPr>
        <p:txBody>
          <a:bodyPr spcFirstLastPara="1" wrap="square" lIns="146275" tIns="146275" rIns="146275" bIns="146275" anchor="t" anchorCtr="0">
            <a:normAutofit/>
          </a:bodyPr>
          <a:lstStyle>
            <a:lvl1pPr lvl="0" algn="l">
              <a:lnSpc>
                <a:spcPct val="100000"/>
              </a:lnSpc>
              <a:spcBef>
                <a:spcPts val="0"/>
              </a:spcBef>
              <a:spcAft>
                <a:spcPts val="0"/>
              </a:spcAft>
              <a:buSzPts val="4500"/>
              <a:buNone/>
              <a:defRPr sz="1100"/>
            </a:lvl1pPr>
            <a:lvl2pPr lvl="1" algn="l">
              <a:lnSpc>
                <a:spcPct val="100000"/>
              </a:lnSpc>
              <a:spcBef>
                <a:spcPts val="0"/>
              </a:spcBef>
              <a:spcAft>
                <a:spcPts val="0"/>
              </a:spcAft>
              <a:buSzPts val="4500"/>
              <a:buNone/>
              <a:defRPr sz="1100"/>
            </a:lvl2pPr>
            <a:lvl3pPr lvl="2" algn="l">
              <a:lnSpc>
                <a:spcPct val="100000"/>
              </a:lnSpc>
              <a:spcBef>
                <a:spcPts val="0"/>
              </a:spcBef>
              <a:spcAft>
                <a:spcPts val="0"/>
              </a:spcAft>
              <a:buSzPts val="4500"/>
              <a:buNone/>
              <a:defRPr sz="1100"/>
            </a:lvl3pPr>
            <a:lvl4pPr lvl="3" algn="l">
              <a:lnSpc>
                <a:spcPct val="100000"/>
              </a:lnSpc>
              <a:spcBef>
                <a:spcPts val="0"/>
              </a:spcBef>
              <a:spcAft>
                <a:spcPts val="0"/>
              </a:spcAft>
              <a:buSzPts val="4500"/>
              <a:buNone/>
              <a:defRPr sz="1100"/>
            </a:lvl4pPr>
            <a:lvl5pPr lvl="4" algn="l">
              <a:lnSpc>
                <a:spcPct val="100000"/>
              </a:lnSpc>
              <a:spcBef>
                <a:spcPts val="0"/>
              </a:spcBef>
              <a:spcAft>
                <a:spcPts val="0"/>
              </a:spcAft>
              <a:buSzPts val="4500"/>
              <a:buNone/>
              <a:defRPr sz="1100"/>
            </a:lvl5pPr>
            <a:lvl6pPr lvl="5" algn="l">
              <a:lnSpc>
                <a:spcPct val="100000"/>
              </a:lnSpc>
              <a:spcBef>
                <a:spcPts val="0"/>
              </a:spcBef>
              <a:spcAft>
                <a:spcPts val="0"/>
              </a:spcAft>
              <a:buSzPts val="4500"/>
              <a:buNone/>
              <a:defRPr sz="1100"/>
            </a:lvl6pPr>
            <a:lvl7pPr lvl="6" algn="l">
              <a:lnSpc>
                <a:spcPct val="100000"/>
              </a:lnSpc>
              <a:spcBef>
                <a:spcPts val="0"/>
              </a:spcBef>
              <a:spcAft>
                <a:spcPts val="0"/>
              </a:spcAft>
              <a:buSzPts val="4500"/>
              <a:buNone/>
              <a:defRPr sz="1100"/>
            </a:lvl7pPr>
            <a:lvl8pPr lvl="7" algn="l">
              <a:lnSpc>
                <a:spcPct val="100000"/>
              </a:lnSpc>
              <a:spcBef>
                <a:spcPts val="0"/>
              </a:spcBef>
              <a:spcAft>
                <a:spcPts val="0"/>
              </a:spcAft>
              <a:buSzPts val="4500"/>
              <a:buNone/>
              <a:defRPr sz="1100"/>
            </a:lvl8pPr>
            <a:lvl9pPr lvl="8" algn="l">
              <a:lnSpc>
                <a:spcPct val="100000"/>
              </a:lnSpc>
              <a:spcBef>
                <a:spcPts val="0"/>
              </a:spcBef>
              <a:spcAft>
                <a:spcPts val="0"/>
              </a:spcAft>
              <a:buSzPts val="4500"/>
              <a:buNone/>
              <a:defRPr sz="1100"/>
            </a:lvl9pPr>
          </a:lstStyle>
          <a:p>
            <a:endParaRPr/>
          </a:p>
        </p:txBody>
      </p:sp>
      <p:sp>
        <p:nvSpPr>
          <p:cNvPr id="73" name="Google Shape;73;p22"/>
          <p:cNvSpPr txBox="1">
            <a:spLocks noGrp="1"/>
          </p:cNvSpPr>
          <p:nvPr>
            <p:ph type="sldNum" idx="12"/>
          </p:nvPr>
        </p:nvSpPr>
        <p:spPr>
          <a:xfrm>
            <a:off x="13555933" y="7461147"/>
            <a:ext cx="877800" cy="629700"/>
          </a:xfrm>
          <a:prstGeom prst="rect">
            <a:avLst/>
          </a:prstGeom>
          <a:noFill/>
          <a:ln>
            <a:noFill/>
          </a:ln>
        </p:spPr>
        <p:txBody>
          <a:bodyPr spcFirstLastPara="1" wrap="square" lIns="146275" tIns="146275" rIns="146275" bIns="146275" anchor="ctr" anchorCtr="0">
            <a:norm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8 Title with NO Grey Bar BLANK 3">
  <p:cSld name="Title with NO Grey Bar BLANK">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a:off x="979013" y="458947"/>
            <a:ext cx="12919800" cy="7992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1F5B"/>
              </a:buClr>
              <a:buSzPts val="4800"/>
              <a:buFont typeface="Arial"/>
              <a:buNone/>
              <a:defRPr sz="4800" b="1" i="0">
                <a:solidFill>
                  <a:srgbClr val="001F5B"/>
                </a:solidFill>
                <a:latin typeface="Arial"/>
                <a:ea typeface="Arial"/>
                <a:cs typeface="Arial"/>
                <a:sym typeface="Arial"/>
              </a:defRPr>
            </a:lvl1pPr>
            <a:lvl2pPr lvl="1" algn="l">
              <a:lnSpc>
                <a:spcPct val="100000"/>
              </a:lnSpc>
              <a:spcBef>
                <a:spcPts val="0"/>
              </a:spcBef>
              <a:spcAft>
                <a:spcPts val="0"/>
              </a:spcAft>
              <a:buSzPts val="1800"/>
              <a:buNone/>
              <a:defRPr sz="1100"/>
            </a:lvl2pPr>
            <a:lvl3pPr lvl="2" algn="l">
              <a:lnSpc>
                <a:spcPct val="100000"/>
              </a:lnSpc>
              <a:spcBef>
                <a:spcPts val="0"/>
              </a:spcBef>
              <a:spcAft>
                <a:spcPts val="0"/>
              </a:spcAft>
              <a:buSzPts val="1800"/>
              <a:buNone/>
              <a:defRPr sz="1100"/>
            </a:lvl3pPr>
            <a:lvl4pPr lvl="3" algn="l">
              <a:lnSpc>
                <a:spcPct val="100000"/>
              </a:lnSpc>
              <a:spcBef>
                <a:spcPts val="0"/>
              </a:spcBef>
              <a:spcAft>
                <a:spcPts val="0"/>
              </a:spcAft>
              <a:buSzPts val="1800"/>
              <a:buNone/>
              <a:defRPr sz="1100"/>
            </a:lvl4pPr>
            <a:lvl5pPr lvl="4" algn="l">
              <a:lnSpc>
                <a:spcPct val="100000"/>
              </a:lnSpc>
              <a:spcBef>
                <a:spcPts val="0"/>
              </a:spcBef>
              <a:spcAft>
                <a:spcPts val="0"/>
              </a:spcAft>
              <a:buSzPts val="1800"/>
              <a:buNone/>
              <a:defRPr sz="1100"/>
            </a:lvl5pPr>
            <a:lvl6pPr lvl="5" algn="l">
              <a:lnSpc>
                <a:spcPct val="100000"/>
              </a:lnSpc>
              <a:spcBef>
                <a:spcPts val="0"/>
              </a:spcBef>
              <a:spcAft>
                <a:spcPts val="0"/>
              </a:spcAft>
              <a:buSzPts val="1800"/>
              <a:buNone/>
              <a:defRPr sz="1100"/>
            </a:lvl6pPr>
            <a:lvl7pPr lvl="6" algn="l">
              <a:lnSpc>
                <a:spcPct val="100000"/>
              </a:lnSpc>
              <a:spcBef>
                <a:spcPts val="0"/>
              </a:spcBef>
              <a:spcAft>
                <a:spcPts val="0"/>
              </a:spcAft>
              <a:buSzPts val="1800"/>
              <a:buNone/>
              <a:defRPr sz="1100"/>
            </a:lvl7pPr>
            <a:lvl8pPr lvl="7" algn="l">
              <a:lnSpc>
                <a:spcPct val="100000"/>
              </a:lnSpc>
              <a:spcBef>
                <a:spcPts val="0"/>
              </a:spcBef>
              <a:spcAft>
                <a:spcPts val="0"/>
              </a:spcAft>
              <a:buSzPts val="1800"/>
              <a:buNone/>
              <a:defRPr sz="1100"/>
            </a:lvl8pPr>
            <a:lvl9pPr lvl="8" algn="l">
              <a:lnSpc>
                <a:spcPct val="100000"/>
              </a:lnSpc>
              <a:spcBef>
                <a:spcPts val="0"/>
              </a:spcBef>
              <a:spcAft>
                <a:spcPts val="0"/>
              </a:spcAft>
              <a:buSzPts val="1800"/>
              <a:buNone/>
              <a:defRPr sz="1100"/>
            </a:lvl9pPr>
          </a:lstStyle>
          <a:p>
            <a:endParaRPr/>
          </a:p>
        </p:txBody>
      </p:sp>
      <p:pic>
        <p:nvPicPr>
          <p:cNvPr id="76" name="Google Shape;76;p23" title="Large for presentation.png"/>
          <p:cNvPicPr preferRelativeResize="0"/>
          <p:nvPr/>
        </p:nvPicPr>
        <p:blipFill rotWithShape="1">
          <a:blip r:embed="rId2">
            <a:alphaModFix/>
          </a:blip>
          <a:srcRect/>
          <a:stretch/>
        </p:blipFill>
        <p:spPr>
          <a:xfrm>
            <a:off x="251080" y="7696348"/>
            <a:ext cx="2254082" cy="353604"/>
          </a:xfrm>
          <a:prstGeom prst="rect">
            <a:avLst/>
          </a:prstGeom>
          <a:noFill/>
          <a:ln>
            <a:noFill/>
          </a:ln>
        </p:spPr>
      </p:pic>
      <p:sp>
        <p:nvSpPr>
          <p:cNvPr id="77" name="Google Shape;77;p23"/>
          <p:cNvSpPr/>
          <p:nvPr/>
        </p:nvSpPr>
        <p:spPr>
          <a:xfrm>
            <a:off x="12512920" y="7901152"/>
            <a:ext cx="1661400" cy="148800"/>
          </a:xfrm>
          <a:prstGeom prst="rect">
            <a:avLst/>
          </a:prstGeom>
          <a:noFill/>
          <a:ln>
            <a:noFill/>
          </a:ln>
        </p:spPr>
        <p:txBody>
          <a:bodyPr spcFirstLastPara="1" wrap="square" lIns="0" tIns="0" rIns="0" bIns="0" anchor="t" anchorCtr="0">
            <a:noAutofit/>
          </a:bodyPr>
          <a:lstStyle/>
          <a:p>
            <a:pPr marL="0" marR="0" lvl="0" indent="0" algn="r" rtl="0">
              <a:lnSpc>
                <a:spcPct val="177777"/>
              </a:lnSpc>
              <a:spcBef>
                <a:spcPts val="0"/>
              </a:spcBef>
              <a:spcAft>
                <a:spcPts val="0"/>
              </a:spcAft>
              <a:buClr>
                <a:srgbClr val="808FAD"/>
              </a:buClr>
              <a:buSzPts val="1100"/>
              <a:buFont typeface="Lexend"/>
              <a:buNone/>
            </a:pPr>
            <a:r>
              <a:rPr lang="en-US" sz="1000" b="0" i="0" u="none" strike="noStrike" cap="none">
                <a:solidFill>
                  <a:srgbClr val="BEBEBE"/>
                </a:solidFill>
                <a:latin typeface="Josefin Sans"/>
                <a:ea typeface="Josefin Sans"/>
                <a:cs typeface="Josefin Sans"/>
                <a:sym typeface="Josefin Sans"/>
              </a:rPr>
              <a:t>Private and Confidential</a:t>
            </a:r>
            <a:endParaRPr sz="1000" b="0" i="0" u="none" strike="noStrike" cap="none">
              <a:solidFill>
                <a:srgbClr val="BEBEBE"/>
              </a:solidFill>
              <a:latin typeface="Josefin Sans"/>
              <a:ea typeface="Josefin Sans"/>
              <a:cs typeface="Josefin Sans"/>
              <a:sym typeface="Josefin Sans"/>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875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4 master">
  <p:cSld name="Slide 4 master">
    <p:bg>
      <p:bgPr>
        <a:solidFill>
          <a:srgbClr val="F2F1EB"/>
        </a:solidFill>
        <a:effectLst/>
      </p:bgPr>
    </p:bg>
    <p:spTree>
      <p:nvGrpSpPr>
        <p:cNvPr id="1" name="Shape 19"/>
        <p:cNvGrpSpPr/>
        <p:nvPr/>
      </p:nvGrpSpPr>
      <p:grpSpPr>
        <a:xfrm>
          <a:off x="0" y="0"/>
          <a:ext cx="0" cy="0"/>
          <a:chOff x="0" y="0"/>
          <a:chExt cx="0" cy="0"/>
        </a:xfrm>
      </p:grpSpPr>
      <p:sp>
        <p:nvSpPr>
          <p:cNvPr id="20" name="Google Shape;20;p5"/>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5 master">
  <p:cSld name="Slide 5 master">
    <p:bg>
      <p:bgPr>
        <a:solidFill>
          <a:srgbClr val="F2F1EB"/>
        </a:solidFill>
        <a:effectLst/>
      </p:bgPr>
    </p:bg>
    <p:spTree>
      <p:nvGrpSpPr>
        <p:cNvPr id="1" name="Shape 22"/>
        <p:cNvGrpSpPr/>
        <p:nvPr/>
      </p:nvGrpSpPr>
      <p:grpSpPr>
        <a:xfrm>
          <a:off x="0" y="0"/>
          <a:ext cx="0" cy="0"/>
          <a:chOff x="0" y="0"/>
          <a:chExt cx="0" cy="0"/>
        </a:xfrm>
      </p:grpSpPr>
      <p:sp>
        <p:nvSpPr>
          <p:cNvPr id="23" name="Google Shape;23;p6"/>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6 master">
  <p:cSld name="Slide 6 master">
    <p:bg>
      <p:bgPr>
        <a:solidFill>
          <a:srgbClr val="F2F1EB"/>
        </a:solidFill>
        <a:effectLst/>
      </p:bgPr>
    </p:bg>
    <p:spTree>
      <p:nvGrpSpPr>
        <p:cNvPr id="1" name="Shape 25"/>
        <p:cNvGrpSpPr/>
        <p:nvPr/>
      </p:nvGrpSpPr>
      <p:grpSpPr>
        <a:xfrm>
          <a:off x="0" y="0"/>
          <a:ext cx="0" cy="0"/>
          <a:chOff x="0" y="0"/>
          <a:chExt cx="0" cy="0"/>
        </a:xfrm>
      </p:grpSpPr>
      <p:sp>
        <p:nvSpPr>
          <p:cNvPr id="26" name="Google Shape;26;p7"/>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7 master">
  <p:cSld name="Slide 7 master">
    <p:bg>
      <p:bgPr>
        <a:solidFill>
          <a:srgbClr val="F2F1EB"/>
        </a:solidFill>
        <a:effectLst/>
      </p:bgPr>
    </p:bg>
    <p:spTree>
      <p:nvGrpSpPr>
        <p:cNvPr id="1" name="Shape 28"/>
        <p:cNvGrpSpPr/>
        <p:nvPr/>
      </p:nvGrpSpPr>
      <p:grpSpPr>
        <a:xfrm>
          <a:off x="0" y="0"/>
          <a:ext cx="0" cy="0"/>
          <a:chOff x="0" y="0"/>
          <a:chExt cx="0" cy="0"/>
        </a:xfrm>
      </p:grpSpPr>
      <p:sp>
        <p:nvSpPr>
          <p:cNvPr id="29" name="Google Shape;29;p8"/>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8 master">
  <p:cSld name="Slide 8 master">
    <p:bg>
      <p:bgPr>
        <a:solidFill>
          <a:srgbClr val="F2F1EB"/>
        </a:solidFill>
        <a:effectLst/>
      </p:bgPr>
    </p:bg>
    <p:spTree>
      <p:nvGrpSpPr>
        <p:cNvPr id="1" name="Shape 31"/>
        <p:cNvGrpSpPr/>
        <p:nvPr/>
      </p:nvGrpSpPr>
      <p:grpSpPr>
        <a:xfrm>
          <a:off x="0" y="0"/>
          <a:ext cx="0" cy="0"/>
          <a:chOff x="0" y="0"/>
          <a:chExt cx="0" cy="0"/>
        </a:xfrm>
      </p:grpSpPr>
      <p:sp>
        <p:nvSpPr>
          <p:cNvPr id="32" name="Google Shape;32;p9"/>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9 master">
  <p:cSld name="Slide 9 master">
    <p:bg>
      <p:bgPr>
        <a:solidFill>
          <a:srgbClr val="F2F1EB"/>
        </a:solidFill>
        <a:effectLst/>
      </p:bgPr>
    </p:bg>
    <p:spTree>
      <p:nvGrpSpPr>
        <p:cNvPr id="1" name="Shape 34"/>
        <p:cNvGrpSpPr/>
        <p:nvPr/>
      </p:nvGrpSpPr>
      <p:grpSpPr>
        <a:xfrm>
          <a:off x="0" y="0"/>
          <a:ext cx="0" cy="0"/>
          <a:chOff x="0" y="0"/>
          <a:chExt cx="0" cy="0"/>
        </a:xfrm>
      </p:grpSpPr>
      <p:sp>
        <p:nvSpPr>
          <p:cNvPr id="35" name="Google Shape;35;p10"/>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10 master">
  <p:cSld name="Slide 10 master">
    <p:bg>
      <p:bgPr>
        <a:solidFill>
          <a:srgbClr val="F2F1EB"/>
        </a:solidFill>
        <a:effectLst/>
      </p:bgPr>
    </p:bg>
    <p:spTree>
      <p:nvGrpSpPr>
        <p:cNvPr id="1" name="Shape 37"/>
        <p:cNvGrpSpPr/>
        <p:nvPr/>
      </p:nvGrpSpPr>
      <p:grpSpPr>
        <a:xfrm>
          <a:off x="0" y="0"/>
          <a:ext cx="0" cy="0"/>
          <a:chOff x="0" y="0"/>
          <a:chExt cx="0" cy="0"/>
        </a:xfrm>
      </p:grpSpPr>
      <p:sp>
        <p:nvSpPr>
          <p:cNvPr id="38" name="Google Shape;38;p11"/>
          <p:cNvSpPr/>
          <p:nvPr/>
        </p:nvSpPr>
        <p:spPr>
          <a:xfrm>
            <a:off x="0" y="0"/>
            <a:ext cx="14630400" cy="8229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hyperlink" Target="https://www.linkedin.com/in/patrick-hoeffel/"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https://www.linkedin.com/in/sanjaymehta/" TargetMode="External"/><Relationship Id="rId5" Type="http://schemas.openxmlformats.org/officeDocument/2006/relationships/image" Target="../media/image25.png"/><Relationship Id="rId4" Type="http://schemas.openxmlformats.org/officeDocument/2006/relationships/hyperlink" Target="https://www.linkedin.com/in/josephchiahsunlee/" TargetMode="Externa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hyperlink" Target="https://www.linkedin.com/in/artsebastian/" TargetMode="External"/><Relationship Id="rId7" Type="http://schemas.openxmlformats.org/officeDocument/2006/relationships/hyperlink" Target="https://www.linkedin.com/in/vikal/" TargetMode="External"/><Relationship Id="rId12"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hyperlink" Target="https://www.linkedin.com/in/dilip-keshu/" TargetMode="External"/><Relationship Id="rId10" Type="http://schemas.openxmlformats.org/officeDocument/2006/relationships/hyperlink" Target="https://www.linkedin.com/in/jeremypee/" TargetMode="External"/><Relationship Id="rId4" Type="http://schemas.openxmlformats.org/officeDocument/2006/relationships/image" Target="../media/image27.jpg"/><Relationship Id="rId9" Type="http://schemas.openxmlformats.org/officeDocument/2006/relationships/hyperlink" Target="https://www.linkedin.com/in/arshah/"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6"/>
          <p:cNvSpPr/>
          <p:nvPr/>
        </p:nvSpPr>
        <p:spPr>
          <a:xfrm>
            <a:off x="7229750" y="11000"/>
            <a:ext cx="7400700" cy="8218500"/>
          </a:xfrm>
          <a:prstGeom prst="rect">
            <a:avLst/>
          </a:prstGeom>
          <a:solidFill>
            <a:srgbClr val="BCD4CE"/>
          </a:solidFill>
          <a:ln>
            <a:noFill/>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Proxima Nova"/>
              <a:ea typeface="Proxima Nova"/>
              <a:cs typeface="Proxima Nova"/>
              <a:sym typeface="Proxima Nova"/>
            </a:endParaRPr>
          </a:p>
        </p:txBody>
      </p:sp>
      <p:sp>
        <p:nvSpPr>
          <p:cNvPr id="95" name="Google Shape;95;p26"/>
          <p:cNvSpPr/>
          <p:nvPr/>
        </p:nvSpPr>
        <p:spPr>
          <a:xfrm>
            <a:off x="0" y="4296083"/>
            <a:ext cx="14630400" cy="1669500"/>
          </a:xfrm>
          <a:prstGeom prst="rect">
            <a:avLst/>
          </a:prstGeom>
          <a:solidFill>
            <a:srgbClr val="254F70"/>
          </a:solidFill>
          <a:ln>
            <a:noFill/>
          </a:ln>
        </p:spPr>
        <p:txBody>
          <a:bodyPr spcFirstLastPara="1" wrap="square" lIns="146275" tIns="146275" rIns="146275" bIns="14627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Proxima Nova"/>
              <a:ea typeface="Proxima Nova"/>
              <a:cs typeface="Proxima Nova"/>
              <a:sym typeface="Proxima Nova"/>
            </a:endParaRPr>
          </a:p>
        </p:txBody>
      </p:sp>
      <p:sp>
        <p:nvSpPr>
          <p:cNvPr id="96" name="Google Shape;96;p26"/>
          <p:cNvSpPr txBox="1">
            <a:spLocks noGrp="1"/>
          </p:cNvSpPr>
          <p:nvPr>
            <p:ph type="ctrTitle"/>
          </p:nvPr>
        </p:nvSpPr>
        <p:spPr>
          <a:xfrm>
            <a:off x="441040" y="4483160"/>
            <a:ext cx="7400700" cy="1390200"/>
          </a:xfrm>
          <a:prstGeom prst="rect">
            <a:avLst/>
          </a:prstGeom>
          <a:noFill/>
          <a:ln>
            <a:noFill/>
          </a:ln>
        </p:spPr>
        <p:txBody>
          <a:bodyPr spcFirstLastPara="1" wrap="square" lIns="0" tIns="146275" rIns="146275" bIns="146275" anchor="ctr" anchorCtr="0">
            <a:noAutofit/>
          </a:bodyPr>
          <a:lstStyle/>
          <a:p>
            <a:pPr marL="0" marR="0" lvl="0" indent="0" algn="l" rtl="0">
              <a:lnSpc>
                <a:spcPct val="100000"/>
              </a:lnSpc>
              <a:spcBef>
                <a:spcPts val="0"/>
              </a:spcBef>
              <a:spcAft>
                <a:spcPts val="0"/>
              </a:spcAft>
              <a:buClr>
                <a:schemeClr val="dk1"/>
              </a:buClr>
              <a:buSzPts val="4050"/>
              <a:buFont typeface="Arial"/>
              <a:buNone/>
            </a:pPr>
            <a:r>
              <a:rPr lang="en-US" sz="3850">
                <a:solidFill>
                  <a:schemeClr val="lt1"/>
                </a:solidFill>
                <a:latin typeface="Josefin Sans"/>
                <a:ea typeface="Josefin Sans"/>
                <a:cs typeface="Josefin Sans"/>
                <a:sym typeface="Josefin Sans"/>
              </a:rPr>
              <a:t>Reinventing Grocery through Personalized Agentic Commerce</a:t>
            </a:r>
            <a:endParaRPr sz="3750" b="0" i="0" u="none" strike="noStrike" cap="none">
              <a:solidFill>
                <a:schemeClr val="lt1"/>
              </a:solidFill>
              <a:latin typeface="Josefin Sans"/>
              <a:ea typeface="Josefin Sans"/>
              <a:cs typeface="Josefin Sans"/>
              <a:sym typeface="Josefin Sans"/>
            </a:endParaRPr>
          </a:p>
        </p:txBody>
      </p:sp>
      <p:pic>
        <p:nvPicPr>
          <p:cNvPr id="97" name="Google Shape;97;p26"/>
          <p:cNvPicPr preferRelativeResize="0"/>
          <p:nvPr/>
        </p:nvPicPr>
        <p:blipFill rotWithShape="1">
          <a:blip r:embed="rId3">
            <a:alphaModFix/>
          </a:blip>
          <a:srcRect t="475" b="475"/>
          <a:stretch/>
        </p:blipFill>
        <p:spPr>
          <a:xfrm>
            <a:off x="8241434" y="1511029"/>
            <a:ext cx="5668800" cy="5615100"/>
          </a:xfrm>
          <a:prstGeom prst="flowChartDelay">
            <a:avLst/>
          </a:prstGeom>
          <a:noFill/>
          <a:ln>
            <a:noFill/>
          </a:ln>
        </p:spPr>
      </p:pic>
      <p:pic>
        <p:nvPicPr>
          <p:cNvPr id="98" name="Google Shape;98;p26" title="Large for presentation.png"/>
          <p:cNvPicPr preferRelativeResize="0"/>
          <p:nvPr/>
        </p:nvPicPr>
        <p:blipFill rotWithShape="1">
          <a:blip r:embed="rId4">
            <a:alphaModFix/>
          </a:blip>
          <a:srcRect/>
          <a:stretch/>
        </p:blipFill>
        <p:spPr>
          <a:xfrm>
            <a:off x="441040" y="3100142"/>
            <a:ext cx="4954919" cy="777300"/>
          </a:xfrm>
          <a:prstGeom prst="rect">
            <a:avLst/>
          </a:prstGeom>
          <a:noFill/>
          <a:ln>
            <a:noFill/>
          </a:ln>
        </p:spPr>
      </p:pic>
      <p:sp>
        <p:nvSpPr>
          <p:cNvPr id="99" name="Google Shape;99;p26"/>
          <p:cNvSpPr txBox="1"/>
          <p:nvPr/>
        </p:nvSpPr>
        <p:spPr>
          <a:xfrm>
            <a:off x="531825" y="6475387"/>
            <a:ext cx="7343100" cy="431100"/>
          </a:xfrm>
          <a:prstGeom prst="rect">
            <a:avLst/>
          </a:prstGeom>
          <a:noFill/>
          <a:ln>
            <a:noFill/>
          </a:ln>
        </p:spPr>
        <p:txBody>
          <a:bodyPr spcFirstLastPara="1" wrap="square" lIns="0" tIns="0" rIns="0" bIns="0" anchor="t" anchorCtr="0">
            <a:spAutoFit/>
          </a:bodyPr>
          <a:lstStyle/>
          <a:p>
            <a:pPr marL="0" marR="0" lvl="0" indent="0" algn="l" rtl="0">
              <a:lnSpc>
                <a:spcPct val="101357"/>
              </a:lnSpc>
              <a:spcBef>
                <a:spcPts val="0"/>
              </a:spcBef>
              <a:spcAft>
                <a:spcPts val="0"/>
              </a:spcAft>
              <a:buClr>
                <a:srgbClr val="000000"/>
              </a:buClr>
              <a:buSzPts val="2800"/>
              <a:buFont typeface="Arial"/>
              <a:buNone/>
            </a:pPr>
            <a:r>
              <a:rPr lang="en-US" sz="2800">
                <a:solidFill>
                  <a:srgbClr val="3C5877"/>
                </a:solidFill>
                <a:latin typeface="Josefin Sans"/>
                <a:ea typeface="Josefin Sans"/>
                <a:cs typeface="Josefin Sans"/>
                <a:sym typeface="Josefin Sans"/>
              </a:rPr>
              <a:t>Built for Retailers. Loved by Shoppers.</a:t>
            </a:r>
            <a:endParaRPr sz="1400" b="0" i="0" u="none" strike="noStrike" cap="none">
              <a:solidFill>
                <a:srgbClr val="000000"/>
              </a:solidFill>
              <a:latin typeface="Josefin Sans"/>
              <a:ea typeface="Josefin Sans"/>
              <a:cs typeface="Josefin Sans"/>
              <a:sym typeface="Josefin Sans"/>
            </a:endParaRPr>
          </a:p>
        </p:txBody>
      </p:sp>
      <p:pic>
        <p:nvPicPr>
          <p:cNvPr id="1026" name="Picture 2" descr="Nielseniq new logo - CrystalPng">
            <a:extLst>
              <a:ext uri="{FF2B5EF4-FFF2-40B4-BE49-F238E27FC236}">
                <a16:creationId xmlns:a16="http://schemas.microsoft.com/office/drawing/2014/main" id="{F4705D5D-7528-0897-A486-4C4B184F99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699" y="990542"/>
            <a:ext cx="2109600" cy="210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474"/>
        <p:cNvGrpSpPr/>
        <p:nvPr/>
      </p:nvGrpSpPr>
      <p:grpSpPr>
        <a:xfrm>
          <a:off x="0" y="0"/>
          <a:ext cx="0" cy="0"/>
          <a:chOff x="0" y="0"/>
          <a:chExt cx="0" cy="0"/>
        </a:xfrm>
      </p:grpSpPr>
      <p:sp>
        <p:nvSpPr>
          <p:cNvPr id="475" name="Google Shape;475;p44"/>
          <p:cNvSpPr/>
          <p:nvPr/>
        </p:nvSpPr>
        <p:spPr>
          <a:xfrm>
            <a:off x="12250" y="0"/>
            <a:ext cx="14630400" cy="2293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476" name="Google Shape;476;p44"/>
          <p:cNvSpPr/>
          <p:nvPr/>
        </p:nvSpPr>
        <p:spPr>
          <a:xfrm>
            <a:off x="330650" y="2887425"/>
            <a:ext cx="7445700" cy="1908600"/>
          </a:xfrm>
          <a:prstGeom prst="roundRect">
            <a:avLst>
              <a:gd name="adj" fmla="val 16667"/>
            </a:avLst>
          </a:prstGeom>
          <a:solidFill>
            <a:schemeClr val="lt1"/>
          </a:solidFill>
          <a:ln w="19050" cap="flat"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7" name="Google Shape;477;p44"/>
          <p:cNvSpPr/>
          <p:nvPr/>
        </p:nvSpPr>
        <p:spPr>
          <a:xfrm>
            <a:off x="610325" y="428225"/>
            <a:ext cx="5181900" cy="1256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666666"/>
              </a:buClr>
              <a:buSzPts val="2400"/>
              <a:buFont typeface="Montserrat"/>
              <a:buNone/>
            </a:pPr>
            <a:r>
              <a:rPr lang="en-US" sz="4400" b="1" i="0" u="none" strike="noStrike" cap="none">
                <a:solidFill>
                  <a:srgbClr val="001F5B"/>
                </a:solidFill>
                <a:latin typeface="Josefin Sans"/>
                <a:ea typeface="Josefin Sans"/>
                <a:cs typeface="Josefin Sans"/>
                <a:sym typeface="Josefin Sans"/>
              </a:rPr>
              <a:t>Our Moat</a:t>
            </a:r>
            <a:endParaRPr sz="4400" b="1" i="0" u="none" strike="noStrike" cap="none">
              <a:solidFill>
                <a:srgbClr val="001F5B"/>
              </a:solidFill>
              <a:latin typeface="Josefin Sans"/>
              <a:ea typeface="Josefin Sans"/>
              <a:cs typeface="Josefin Sans"/>
              <a:sym typeface="Josefin Sans"/>
            </a:endParaRPr>
          </a:p>
          <a:p>
            <a:pPr marL="0" marR="0" lvl="0" indent="0" algn="l" rtl="0">
              <a:lnSpc>
                <a:spcPct val="115000"/>
              </a:lnSpc>
              <a:spcBef>
                <a:spcPts val="0"/>
              </a:spcBef>
              <a:spcAft>
                <a:spcPts val="0"/>
              </a:spcAft>
              <a:buClr>
                <a:srgbClr val="666666"/>
              </a:buClr>
              <a:buSzPts val="2400"/>
              <a:buFont typeface="Montserrat"/>
              <a:buNone/>
            </a:pPr>
            <a:endParaRPr sz="1100" b="1">
              <a:solidFill>
                <a:srgbClr val="666666"/>
              </a:solidFill>
              <a:latin typeface="Josefin Sans"/>
              <a:ea typeface="Josefin Sans"/>
              <a:cs typeface="Josefin Sans"/>
              <a:sym typeface="Josefin Sans"/>
            </a:endParaRPr>
          </a:p>
          <a:p>
            <a:pPr marL="0" marR="0" lvl="0" indent="0" algn="l" rtl="0">
              <a:lnSpc>
                <a:spcPct val="115000"/>
              </a:lnSpc>
              <a:spcBef>
                <a:spcPts val="0"/>
              </a:spcBef>
              <a:spcAft>
                <a:spcPts val="0"/>
              </a:spcAft>
              <a:buClr>
                <a:srgbClr val="666666"/>
              </a:buClr>
              <a:buSzPts val="2400"/>
              <a:buFont typeface="Montserrat"/>
              <a:buNone/>
            </a:pPr>
            <a:r>
              <a:rPr lang="en-US" sz="2200" i="0" u="none" strike="noStrike" cap="none">
                <a:solidFill>
                  <a:srgbClr val="666666"/>
                </a:solidFill>
                <a:latin typeface="Josefin Sans"/>
                <a:ea typeface="Josefin Sans"/>
                <a:cs typeface="Josefin Sans"/>
                <a:sym typeface="Josefin Sans"/>
              </a:rPr>
              <a:t>Food &amp; Shopper Intelligence No One Else Has</a:t>
            </a:r>
            <a:endParaRPr sz="2200" i="0" u="none" strike="noStrike" cap="none">
              <a:latin typeface="Josefin Sans"/>
              <a:ea typeface="Josefin Sans"/>
              <a:cs typeface="Josefin Sans"/>
              <a:sym typeface="Josefin Sans"/>
            </a:endParaRPr>
          </a:p>
        </p:txBody>
      </p:sp>
      <p:sp>
        <p:nvSpPr>
          <p:cNvPr id="478" name="Google Shape;478;p44"/>
          <p:cNvSpPr/>
          <p:nvPr/>
        </p:nvSpPr>
        <p:spPr>
          <a:xfrm>
            <a:off x="666280" y="3122500"/>
            <a:ext cx="5020800" cy="3855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B600"/>
              </a:buClr>
              <a:buSzPts val="1463"/>
              <a:buFont typeface="Montserrat"/>
              <a:buNone/>
            </a:pPr>
            <a:r>
              <a:rPr lang="en-US" sz="2826" b="1" i="0" u="none" strike="noStrike" cap="none">
                <a:solidFill>
                  <a:srgbClr val="FFB600"/>
                </a:solidFill>
                <a:latin typeface="Josefin Sans"/>
                <a:ea typeface="Josefin Sans"/>
                <a:cs typeface="Josefin Sans"/>
                <a:sym typeface="Josefin Sans"/>
              </a:rPr>
              <a:t>Food HyperGraph™</a:t>
            </a:r>
            <a:endParaRPr sz="2826" i="0" u="none" strike="noStrike" cap="none">
              <a:latin typeface="Josefin Sans"/>
              <a:ea typeface="Josefin Sans"/>
              <a:cs typeface="Josefin Sans"/>
              <a:sym typeface="Josefin Sans"/>
            </a:endParaRPr>
          </a:p>
        </p:txBody>
      </p:sp>
      <p:sp>
        <p:nvSpPr>
          <p:cNvPr id="479" name="Google Shape;479;p44"/>
          <p:cNvSpPr/>
          <p:nvPr/>
        </p:nvSpPr>
        <p:spPr>
          <a:xfrm>
            <a:off x="555199" y="3791381"/>
            <a:ext cx="6062700" cy="197400"/>
          </a:xfrm>
          <a:prstGeom prst="rect">
            <a:avLst/>
          </a:prstGeom>
          <a:noFill/>
          <a:ln>
            <a:noFill/>
          </a:ln>
        </p:spPr>
        <p:txBody>
          <a:bodyPr spcFirstLastPara="1" wrap="square" lIns="0" tIns="0" rIns="0" bIns="0" anchor="t" anchorCtr="0">
            <a:noAutofit/>
          </a:bodyPr>
          <a:lstStyle/>
          <a:p>
            <a:pPr marL="342900" marR="0" lvl="0" indent="-381000" algn="l" rtl="0">
              <a:lnSpc>
                <a:spcPct val="163157"/>
              </a:lnSpc>
              <a:spcBef>
                <a:spcPts val="0"/>
              </a:spcBef>
              <a:spcAft>
                <a:spcPts val="0"/>
              </a:spcAft>
              <a:buClr>
                <a:srgbClr val="272525"/>
              </a:buClr>
              <a:buSzPts val="1550"/>
              <a:buFont typeface="Josefin Sans"/>
              <a:buChar char="•"/>
            </a:pPr>
            <a:r>
              <a:rPr lang="en-US" sz="1550" i="0" u="none" strike="noStrike" cap="none">
                <a:solidFill>
                  <a:srgbClr val="272525"/>
                </a:solidFill>
                <a:latin typeface="Josefin Sans"/>
                <a:ea typeface="Josefin Sans"/>
                <a:cs typeface="Josefin Sans"/>
                <a:sym typeface="Josefin Sans"/>
              </a:rPr>
              <a:t>Computational gastronomy at molecular depth</a:t>
            </a:r>
            <a:endParaRPr sz="1550" i="0" u="none" strike="noStrike" cap="none">
              <a:latin typeface="Josefin Sans"/>
              <a:ea typeface="Josefin Sans"/>
              <a:cs typeface="Josefin Sans"/>
              <a:sym typeface="Josefin Sans"/>
            </a:endParaRPr>
          </a:p>
        </p:txBody>
      </p:sp>
      <p:sp>
        <p:nvSpPr>
          <p:cNvPr id="480" name="Google Shape;480;p44"/>
          <p:cNvSpPr/>
          <p:nvPr/>
        </p:nvSpPr>
        <p:spPr>
          <a:xfrm>
            <a:off x="555199" y="4031766"/>
            <a:ext cx="6062700" cy="197400"/>
          </a:xfrm>
          <a:prstGeom prst="rect">
            <a:avLst/>
          </a:prstGeom>
          <a:noFill/>
          <a:ln>
            <a:noFill/>
          </a:ln>
        </p:spPr>
        <p:txBody>
          <a:bodyPr spcFirstLastPara="1" wrap="square" lIns="0" tIns="0" rIns="0" bIns="0" anchor="t" anchorCtr="0">
            <a:noAutofit/>
          </a:bodyPr>
          <a:lstStyle/>
          <a:p>
            <a:pPr marL="342900" marR="0" lvl="0" indent="-381000" algn="l" rtl="0">
              <a:lnSpc>
                <a:spcPct val="163157"/>
              </a:lnSpc>
              <a:spcBef>
                <a:spcPts val="0"/>
              </a:spcBef>
              <a:spcAft>
                <a:spcPts val="0"/>
              </a:spcAft>
              <a:buClr>
                <a:srgbClr val="272525"/>
              </a:buClr>
              <a:buSzPts val="1550"/>
              <a:buFont typeface="Josefin Sans"/>
              <a:buChar char="•"/>
            </a:pPr>
            <a:r>
              <a:rPr lang="en-US" sz="1550" i="0" u="none" strike="noStrike" cap="none">
                <a:solidFill>
                  <a:srgbClr val="272525"/>
                </a:solidFill>
                <a:latin typeface="Josefin Sans"/>
                <a:ea typeface="Josefin Sans"/>
                <a:cs typeface="Josefin Sans"/>
                <a:sym typeface="Josefin Sans"/>
              </a:rPr>
              <a:t>Ingredient × flavor × nutrition × health modeling</a:t>
            </a:r>
            <a:endParaRPr sz="1550" i="0" u="none" strike="noStrike" cap="none">
              <a:latin typeface="Josefin Sans"/>
              <a:ea typeface="Josefin Sans"/>
              <a:cs typeface="Josefin Sans"/>
              <a:sym typeface="Josefin Sans"/>
            </a:endParaRPr>
          </a:p>
        </p:txBody>
      </p:sp>
      <p:sp>
        <p:nvSpPr>
          <p:cNvPr id="481" name="Google Shape;481;p44"/>
          <p:cNvSpPr/>
          <p:nvPr/>
        </p:nvSpPr>
        <p:spPr>
          <a:xfrm>
            <a:off x="330650" y="5402025"/>
            <a:ext cx="7445700" cy="1908600"/>
          </a:xfrm>
          <a:prstGeom prst="roundRect">
            <a:avLst>
              <a:gd name="adj" fmla="val 16667"/>
            </a:avLst>
          </a:prstGeom>
          <a:solidFill>
            <a:schemeClr val="lt1"/>
          </a:solidFill>
          <a:ln w="19050" cap="flat" cmpd="sng">
            <a:solidFill>
              <a:srgbClr val="4E82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2" name="Google Shape;482;p44"/>
          <p:cNvSpPr/>
          <p:nvPr/>
        </p:nvSpPr>
        <p:spPr>
          <a:xfrm>
            <a:off x="555199" y="4272151"/>
            <a:ext cx="6062700" cy="197400"/>
          </a:xfrm>
          <a:prstGeom prst="rect">
            <a:avLst/>
          </a:prstGeom>
          <a:noFill/>
          <a:ln>
            <a:noFill/>
          </a:ln>
        </p:spPr>
        <p:txBody>
          <a:bodyPr spcFirstLastPara="1" wrap="square" lIns="0" tIns="0" rIns="0" bIns="0" anchor="t" anchorCtr="0">
            <a:noAutofit/>
          </a:bodyPr>
          <a:lstStyle/>
          <a:p>
            <a:pPr marL="342900" marR="0" lvl="0" indent="-381000" algn="l" rtl="0">
              <a:lnSpc>
                <a:spcPct val="163157"/>
              </a:lnSpc>
              <a:spcBef>
                <a:spcPts val="0"/>
              </a:spcBef>
              <a:spcAft>
                <a:spcPts val="0"/>
              </a:spcAft>
              <a:buClr>
                <a:srgbClr val="272525"/>
              </a:buClr>
              <a:buSzPts val="1550"/>
              <a:buFont typeface="Josefin Sans"/>
              <a:buChar char="•"/>
            </a:pPr>
            <a:r>
              <a:rPr lang="en-US" sz="1550" i="0" u="none" strike="noStrike" cap="none">
                <a:solidFill>
                  <a:srgbClr val="272525"/>
                </a:solidFill>
                <a:latin typeface="Josefin Sans"/>
                <a:ea typeface="Josefin Sans"/>
                <a:cs typeface="Josefin Sans"/>
                <a:sym typeface="Josefin Sans"/>
              </a:rPr>
              <a:t>Allergens, dietary science, culinary patterns</a:t>
            </a:r>
            <a:endParaRPr sz="1550" i="0" u="none" strike="noStrike" cap="none">
              <a:latin typeface="Josefin Sans"/>
              <a:ea typeface="Josefin Sans"/>
              <a:cs typeface="Josefin Sans"/>
              <a:sym typeface="Josefin Sans"/>
            </a:endParaRPr>
          </a:p>
        </p:txBody>
      </p:sp>
      <p:sp>
        <p:nvSpPr>
          <p:cNvPr id="483" name="Google Shape;483;p44"/>
          <p:cNvSpPr/>
          <p:nvPr/>
        </p:nvSpPr>
        <p:spPr>
          <a:xfrm>
            <a:off x="431840" y="8957548"/>
            <a:ext cx="6732865" cy="197287"/>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272525"/>
              </a:buClr>
              <a:buSzPts val="950"/>
              <a:buFont typeface="Montserrat"/>
              <a:buChar char="•"/>
            </a:pPr>
            <a:r>
              <a:rPr lang="en-US" sz="950" b="0" i="0" u="none" strike="noStrike" cap="none">
                <a:solidFill>
                  <a:srgbClr val="272525"/>
                </a:solidFill>
                <a:latin typeface="Montserrat"/>
                <a:ea typeface="Montserrat"/>
                <a:cs typeface="Montserrat"/>
                <a:sym typeface="Montserrat"/>
              </a:rPr>
              <a:t>Proprietary knowledge no generic AI can match</a:t>
            </a:r>
            <a:endParaRPr sz="950" b="0" i="0" u="none" strike="noStrike" cap="none"/>
          </a:p>
        </p:txBody>
      </p:sp>
      <p:sp>
        <p:nvSpPr>
          <p:cNvPr id="484" name="Google Shape;484;p44"/>
          <p:cNvSpPr/>
          <p:nvPr/>
        </p:nvSpPr>
        <p:spPr>
          <a:xfrm>
            <a:off x="610322" y="5604200"/>
            <a:ext cx="4472400" cy="240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569DF"/>
              </a:buClr>
              <a:buSzPts val="1463"/>
              <a:buFont typeface="Montserrat"/>
              <a:buNone/>
            </a:pPr>
            <a:r>
              <a:rPr lang="en-US" sz="2826" b="1" i="0" u="none" strike="noStrike" cap="none">
                <a:solidFill>
                  <a:srgbClr val="3569DF"/>
                </a:solidFill>
                <a:latin typeface="Josefin Sans"/>
                <a:ea typeface="Josefin Sans"/>
                <a:cs typeface="Josefin Sans"/>
                <a:sym typeface="Josefin Sans"/>
              </a:rPr>
              <a:t>Shopper HyperGraph™</a:t>
            </a:r>
            <a:endParaRPr sz="2826" i="0" u="none" strike="noStrike" cap="none">
              <a:latin typeface="Josefin Sans"/>
              <a:ea typeface="Josefin Sans"/>
              <a:cs typeface="Josefin Sans"/>
              <a:sym typeface="Josefin Sans"/>
            </a:endParaRPr>
          </a:p>
        </p:txBody>
      </p:sp>
      <p:sp>
        <p:nvSpPr>
          <p:cNvPr id="485" name="Google Shape;485;p44"/>
          <p:cNvSpPr/>
          <p:nvPr/>
        </p:nvSpPr>
        <p:spPr>
          <a:xfrm>
            <a:off x="501000" y="6229781"/>
            <a:ext cx="6062700" cy="197400"/>
          </a:xfrm>
          <a:prstGeom prst="rect">
            <a:avLst/>
          </a:prstGeom>
          <a:noFill/>
          <a:ln>
            <a:noFill/>
          </a:ln>
        </p:spPr>
        <p:txBody>
          <a:bodyPr spcFirstLastPara="1" wrap="square" lIns="0" tIns="0" rIns="0" bIns="0" anchor="t" anchorCtr="0">
            <a:noAutofit/>
          </a:bodyPr>
          <a:lstStyle/>
          <a:p>
            <a:pPr marL="342900" marR="0" lvl="0" indent="-381000" algn="l" rtl="0">
              <a:lnSpc>
                <a:spcPct val="163157"/>
              </a:lnSpc>
              <a:spcBef>
                <a:spcPts val="0"/>
              </a:spcBef>
              <a:spcAft>
                <a:spcPts val="0"/>
              </a:spcAft>
              <a:buClr>
                <a:srgbClr val="272525"/>
              </a:buClr>
              <a:buSzPts val="1550"/>
              <a:buFont typeface="Josefin Sans"/>
              <a:buChar char="•"/>
            </a:pPr>
            <a:r>
              <a:rPr lang="en-US" sz="1550" i="0" u="none" strike="noStrike" cap="none">
                <a:solidFill>
                  <a:srgbClr val="272525"/>
                </a:solidFill>
                <a:latin typeface="Josefin Sans"/>
                <a:ea typeface="Josefin Sans"/>
                <a:cs typeface="Josefin Sans"/>
                <a:sym typeface="Josefin Sans"/>
              </a:rPr>
              <a:t>Household-level preferences and behaviors</a:t>
            </a:r>
            <a:endParaRPr sz="1550" i="0" u="none" strike="noStrike" cap="none">
              <a:latin typeface="Josefin Sans"/>
              <a:ea typeface="Josefin Sans"/>
              <a:cs typeface="Josefin Sans"/>
              <a:sym typeface="Josefin Sans"/>
            </a:endParaRPr>
          </a:p>
        </p:txBody>
      </p:sp>
      <p:sp>
        <p:nvSpPr>
          <p:cNvPr id="486" name="Google Shape;486;p44"/>
          <p:cNvSpPr/>
          <p:nvPr/>
        </p:nvSpPr>
        <p:spPr>
          <a:xfrm>
            <a:off x="501000" y="6470166"/>
            <a:ext cx="6062700" cy="197400"/>
          </a:xfrm>
          <a:prstGeom prst="rect">
            <a:avLst/>
          </a:prstGeom>
          <a:noFill/>
          <a:ln>
            <a:noFill/>
          </a:ln>
        </p:spPr>
        <p:txBody>
          <a:bodyPr spcFirstLastPara="1" wrap="square" lIns="0" tIns="0" rIns="0" bIns="0" anchor="t" anchorCtr="0">
            <a:noAutofit/>
          </a:bodyPr>
          <a:lstStyle/>
          <a:p>
            <a:pPr marL="342900" marR="0" lvl="0" indent="-381000" algn="l" rtl="0">
              <a:lnSpc>
                <a:spcPct val="163157"/>
              </a:lnSpc>
              <a:spcBef>
                <a:spcPts val="0"/>
              </a:spcBef>
              <a:spcAft>
                <a:spcPts val="0"/>
              </a:spcAft>
              <a:buClr>
                <a:srgbClr val="272525"/>
              </a:buClr>
              <a:buSzPts val="1550"/>
              <a:buFont typeface="Josefin Sans"/>
              <a:buChar char="•"/>
            </a:pPr>
            <a:r>
              <a:rPr lang="en-US" sz="1550" i="0" u="none" strike="noStrike" cap="none">
                <a:solidFill>
                  <a:srgbClr val="272525"/>
                </a:solidFill>
                <a:latin typeface="Josefin Sans"/>
                <a:ea typeface="Josefin Sans"/>
                <a:cs typeface="Josefin Sans"/>
                <a:sym typeface="Josefin Sans"/>
              </a:rPr>
              <a:t>Real-time intent signals and context</a:t>
            </a:r>
            <a:endParaRPr sz="1550" i="0" u="none" strike="noStrike" cap="none">
              <a:latin typeface="Josefin Sans"/>
              <a:ea typeface="Josefin Sans"/>
              <a:cs typeface="Josefin Sans"/>
              <a:sym typeface="Josefin Sans"/>
            </a:endParaRPr>
          </a:p>
        </p:txBody>
      </p:sp>
      <p:sp>
        <p:nvSpPr>
          <p:cNvPr id="487" name="Google Shape;487;p44"/>
          <p:cNvSpPr/>
          <p:nvPr/>
        </p:nvSpPr>
        <p:spPr>
          <a:xfrm>
            <a:off x="501000" y="6710550"/>
            <a:ext cx="6062700" cy="197400"/>
          </a:xfrm>
          <a:prstGeom prst="rect">
            <a:avLst/>
          </a:prstGeom>
          <a:noFill/>
          <a:ln>
            <a:noFill/>
          </a:ln>
        </p:spPr>
        <p:txBody>
          <a:bodyPr spcFirstLastPara="1" wrap="square" lIns="0" tIns="0" rIns="0" bIns="0" anchor="t" anchorCtr="0">
            <a:noAutofit/>
          </a:bodyPr>
          <a:lstStyle/>
          <a:p>
            <a:pPr marL="342900" marR="0" lvl="0" indent="-381000" algn="l" rtl="0">
              <a:lnSpc>
                <a:spcPct val="163157"/>
              </a:lnSpc>
              <a:spcBef>
                <a:spcPts val="0"/>
              </a:spcBef>
              <a:spcAft>
                <a:spcPts val="0"/>
              </a:spcAft>
              <a:buClr>
                <a:srgbClr val="272525"/>
              </a:buClr>
              <a:buSzPts val="1550"/>
              <a:buFont typeface="Josefin Sans"/>
              <a:buChar char="•"/>
            </a:pPr>
            <a:r>
              <a:rPr lang="en-US" sz="1550" i="0" u="none" strike="noStrike" cap="none">
                <a:solidFill>
                  <a:srgbClr val="272525"/>
                </a:solidFill>
                <a:latin typeface="Josefin Sans"/>
                <a:ea typeface="Josefin Sans"/>
                <a:cs typeface="Josefin Sans"/>
                <a:sym typeface="Josefin Sans"/>
              </a:rPr>
              <a:t>Budget optimization and purchase memory</a:t>
            </a:r>
            <a:endParaRPr sz="1550" i="0" u="none" strike="noStrike" cap="none">
              <a:latin typeface="Josefin Sans"/>
              <a:ea typeface="Josefin Sans"/>
              <a:cs typeface="Josefin Sans"/>
              <a:sym typeface="Josefin Sans"/>
            </a:endParaRPr>
          </a:p>
        </p:txBody>
      </p:sp>
      <p:sp>
        <p:nvSpPr>
          <p:cNvPr id="488" name="Google Shape;488;p44"/>
          <p:cNvSpPr/>
          <p:nvPr/>
        </p:nvSpPr>
        <p:spPr>
          <a:xfrm>
            <a:off x="7473315" y="8957548"/>
            <a:ext cx="6732865" cy="197287"/>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272525"/>
              </a:buClr>
              <a:buSzPts val="950"/>
              <a:buFont typeface="Montserrat"/>
              <a:buChar char="•"/>
            </a:pPr>
            <a:r>
              <a:rPr lang="en-US" sz="950" b="0" i="0" u="none" strike="noStrike" cap="none">
                <a:solidFill>
                  <a:srgbClr val="272525"/>
                </a:solidFill>
                <a:latin typeface="Montserrat"/>
                <a:ea typeface="Montserrat"/>
                <a:cs typeface="Montserrat"/>
                <a:sym typeface="Montserrat"/>
              </a:rPr>
              <a:t>True 1:1 hyper-personalization engine</a:t>
            </a:r>
            <a:endParaRPr sz="950" b="0" i="0" u="none" strike="noStrike" cap="none"/>
          </a:p>
        </p:txBody>
      </p:sp>
      <p:sp>
        <p:nvSpPr>
          <p:cNvPr id="489" name="Google Shape;489;p44"/>
          <p:cNvSpPr/>
          <p:nvPr/>
        </p:nvSpPr>
        <p:spPr>
          <a:xfrm>
            <a:off x="431840" y="9336643"/>
            <a:ext cx="13766721" cy="524113"/>
          </a:xfrm>
          <a:prstGeom prst="roundRect">
            <a:avLst>
              <a:gd name="adj" fmla="val 9889"/>
            </a:avLst>
          </a:prstGeom>
          <a:solidFill>
            <a:srgbClr val="FF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0" name="Google Shape;490;p44" descr="preencoded.png"/>
          <p:cNvPicPr preferRelativeResize="0"/>
          <p:nvPr/>
        </p:nvPicPr>
        <p:blipFill rotWithShape="1">
          <a:blip r:embed="rId3">
            <a:alphaModFix/>
          </a:blip>
          <a:srcRect/>
          <a:stretch/>
        </p:blipFill>
        <p:spPr>
          <a:xfrm>
            <a:off x="555188" y="9519999"/>
            <a:ext cx="154186" cy="123349"/>
          </a:xfrm>
          <a:prstGeom prst="rect">
            <a:avLst/>
          </a:prstGeom>
          <a:noFill/>
          <a:ln>
            <a:noFill/>
          </a:ln>
        </p:spPr>
      </p:pic>
      <p:sp>
        <p:nvSpPr>
          <p:cNvPr id="491" name="Google Shape;491;p44"/>
          <p:cNvSpPr/>
          <p:nvPr/>
        </p:nvSpPr>
        <p:spPr>
          <a:xfrm>
            <a:off x="832723" y="9490829"/>
            <a:ext cx="13242488" cy="197287"/>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000000"/>
              </a:buClr>
              <a:buSzPts val="950"/>
              <a:buFont typeface="Montserrat"/>
              <a:buNone/>
            </a:pPr>
            <a:r>
              <a:rPr lang="en-US" sz="950" b="0" i="0" u="none" strike="noStrike" cap="none">
                <a:solidFill>
                  <a:srgbClr val="000000"/>
                </a:solidFill>
                <a:latin typeface="Montserrat"/>
                <a:ea typeface="Montserrat"/>
                <a:cs typeface="Montserrat"/>
                <a:sym typeface="Montserrat"/>
              </a:rPr>
              <a:t>Together, these knowledge engines create defensible, category-defining AI</a:t>
            </a:r>
            <a:endParaRPr sz="950" b="0" i="0" u="none" strike="noStrike" cap="none"/>
          </a:p>
        </p:txBody>
      </p:sp>
      <p:pic>
        <p:nvPicPr>
          <p:cNvPr id="492" name="Google Shape;492;p44"/>
          <p:cNvPicPr preferRelativeResize="0"/>
          <p:nvPr/>
        </p:nvPicPr>
        <p:blipFill rotWithShape="1">
          <a:blip r:embed="rId4">
            <a:alphaModFix/>
          </a:blip>
          <a:srcRect/>
          <a:stretch/>
        </p:blipFill>
        <p:spPr>
          <a:xfrm>
            <a:off x="6400800" y="0"/>
            <a:ext cx="8229600" cy="8229600"/>
          </a:xfrm>
          <a:prstGeom prst="rect">
            <a:avLst/>
          </a:prstGeom>
          <a:noFill/>
          <a:ln>
            <a:noFill/>
          </a:ln>
        </p:spPr>
      </p:pic>
      <p:pic>
        <p:nvPicPr>
          <p:cNvPr id="493" name="Google Shape;493;p44" title="delectable-white_large.png"/>
          <p:cNvPicPr preferRelativeResize="0"/>
          <p:nvPr/>
        </p:nvPicPr>
        <p:blipFill>
          <a:blip r:embed="rId5">
            <a:alphaModFix/>
          </a:blip>
          <a:stretch>
            <a:fillRect/>
          </a:stretch>
        </p:blipFill>
        <p:spPr>
          <a:xfrm>
            <a:off x="12736738" y="7799153"/>
            <a:ext cx="1728215" cy="2784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498"/>
        <p:cNvGrpSpPr/>
        <p:nvPr/>
      </p:nvGrpSpPr>
      <p:grpSpPr>
        <a:xfrm>
          <a:off x="0" y="0"/>
          <a:ext cx="0" cy="0"/>
          <a:chOff x="0" y="0"/>
          <a:chExt cx="0" cy="0"/>
        </a:xfrm>
      </p:grpSpPr>
      <p:sp>
        <p:nvSpPr>
          <p:cNvPr id="499" name="Google Shape;499;p45"/>
          <p:cNvSpPr/>
          <p:nvPr/>
        </p:nvSpPr>
        <p:spPr>
          <a:xfrm>
            <a:off x="12250" y="0"/>
            <a:ext cx="14630400" cy="1486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500" name="Google Shape;500;p45"/>
          <p:cNvSpPr/>
          <p:nvPr/>
        </p:nvSpPr>
        <p:spPr>
          <a:xfrm>
            <a:off x="780123" y="389811"/>
            <a:ext cx="12265800" cy="69660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666666"/>
              </a:buClr>
              <a:buSzPts val="4350"/>
              <a:buFont typeface="Montserrat"/>
              <a:buNone/>
            </a:pPr>
            <a:r>
              <a:rPr lang="en-US" sz="4400" b="1" i="0" u="none" strike="noStrike" cap="none">
                <a:solidFill>
                  <a:srgbClr val="001F5B"/>
                </a:solidFill>
                <a:latin typeface="Josefin Sans"/>
                <a:ea typeface="Josefin Sans"/>
                <a:cs typeface="Josefin Sans"/>
                <a:sym typeface="Josefin Sans"/>
              </a:rPr>
              <a:t>Three Applications. One Intelligence Core.</a:t>
            </a:r>
            <a:endParaRPr sz="4400" i="0" u="none" strike="noStrike" cap="none">
              <a:solidFill>
                <a:srgbClr val="001F5B"/>
              </a:solidFill>
              <a:latin typeface="Josefin Sans"/>
              <a:ea typeface="Josefin Sans"/>
              <a:cs typeface="Josefin Sans"/>
              <a:sym typeface="Josefin Sans"/>
            </a:endParaRPr>
          </a:p>
        </p:txBody>
      </p:sp>
      <p:sp>
        <p:nvSpPr>
          <p:cNvPr id="501" name="Google Shape;501;p45"/>
          <p:cNvSpPr/>
          <p:nvPr/>
        </p:nvSpPr>
        <p:spPr>
          <a:xfrm>
            <a:off x="780123" y="1801654"/>
            <a:ext cx="4208100" cy="2578200"/>
          </a:xfrm>
          <a:prstGeom prst="roundRect">
            <a:avLst>
              <a:gd name="adj" fmla="val 3631"/>
            </a:avLst>
          </a:prstGeom>
          <a:solidFill>
            <a:schemeClr val="lt1"/>
          </a:solidFill>
          <a:ln w="22850" cap="flat" cmpd="sng">
            <a:solidFill>
              <a:srgbClr val="FFB600"/>
            </a:solidFill>
            <a:prstDash val="solid"/>
            <a:round/>
            <a:headEnd type="none" w="sm" len="sm"/>
            <a:tailEnd type="none" w="sm" len="sm"/>
          </a:ln>
          <a:effectLst>
            <a:outerShdw blurRad="334010" algn="bl" rotWithShape="0">
              <a:srgbClr val="333333">
                <a:alpha val="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1025868" y="2047399"/>
            <a:ext cx="668700" cy="668700"/>
          </a:xfrm>
          <a:prstGeom prst="roundRect">
            <a:avLst>
              <a:gd name="adj" fmla="val 13673846"/>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3" name="Google Shape;503;p45" descr="preencoded.png"/>
          <p:cNvPicPr preferRelativeResize="0"/>
          <p:nvPr/>
        </p:nvPicPr>
        <p:blipFill rotWithShape="1">
          <a:blip r:embed="rId3">
            <a:alphaModFix/>
          </a:blip>
          <a:srcRect/>
          <a:stretch/>
        </p:blipFill>
        <p:spPr>
          <a:xfrm>
            <a:off x="1209700" y="2231231"/>
            <a:ext cx="300871" cy="300871"/>
          </a:xfrm>
          <a:prstGeom prst="rect">
            <a:avLst/>
          </a:prstGeom>
          <a:noFill/>
          <a:ln>
            <a:noFill/>
          </a:ln>
        </p:spPr>
      </p:pic>
      <p:sp>
        <p:nvSpPr>
          <p:cNvPr id="504" name="Google Shape;504;p45"/>
          <p:cNvSpPr/>
          <p:nvPr/>
        </p:nvSpPr>
        <p:spPr>
          <a:xfrm>
            <a:off x="1025868" y="2938939"/>
            <a:ext cx="3246300" cy="3483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Montserrat"/>
              <a:buNone/>
            </a:pPr>
            <a:r>
              <a:rPr lang="en-US" sz="2150" b="1" i="0" u="none" strike="noStrike" cap="none">
                <a:solidFill>
                  <a:srgbClr val="272525"/>
                </a:solidFill>
                <a:latin typeface="Josefin Sans"/>
                <a:ea typeface="Josefin Sans"/>
                <a:cs typeface="Josefin Sans"/>
                <a:sym typeface="Josefin Sans"/>
              </a:rPr>
              <a:t>Delectable Commerce</a:t>
            </a:r>
            <a:endParaRPr sz="2150" i="0" u="none" strike="noStrike" cap="none">
              <a:latin typeface="Josefin Sans"/>
              <a:ea typeface="Josefin Sans"/>
              <a:cs typeface="Josefin Sans"/>
              <a:sym typeface="Josefin Sans"/>
            </a:endParaRPr>
          </a:p>
        </p:txBody>
      </p:sp>
      <p:sp>
        <p:nvSpPr>
          <p:cNvPr id="505" name="Google Shape;505;p45"/>
          <p:cNvSpPr/>
          <p:nvPr/>
        </p:nvSpPr>
        <p:spPr>
          <a:xfrm>
            <a:off x="1025868" y="3420904"/>
            <a:ext cx="3716700" cy="713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50"/>
              <a:buFont typeface="Montserrat"/>
              <a:buNone/>
            </a:pPr>
            <a:r>
              <a:rPr lang="en-US" sz="1750" i="0" u="none" strike="noStrike" cap="none">
                <a:solidFill>
                  <a:srgbClr val="272525"/>
                </a:solidFill>
                <a:latin typeface="Josefin Sans"/>
                <a:ea typeface="Josefin Sans"/>
                <a:cs typeface="Josefin Sans"/>
                <a:sym typeface="Josefin Sans"/>
              </a:rPr>
              <a:t>Agentic shopping, meal planning, Perfect Cart creation</a:t>
            </a:r>
            <a:endParaRPr sz="1750" i="0" u="none" strike="noStrike" cap="none">
              <a:latin typeface="Josefin Sans"/>
              <a:ea typeface="Josefin Sans"/>
              <a:cs typeface="Josefin Sans"/>
              <a:sym typeface="Josefin Sans"/>
            </a:endParaRPr>
          </a:p>
        </p:txBody>
      </p:sp>
      <p:sp>
        <p:nvSpPr>
          <p:cNvPr id="506" name="Google Shape;506;p45"/>
          <p:cNvSpPr/>
          <p:nvPr/>
        </p:nvSpPr>
        <p:spPr>
          <a:xfrm>
            <a:off x="5211153" y="1801654"/>
            <a:ext cx="4208100" cy="2578200"/>
          </a:xfrm>
          <a:prstGeom prst="roundRect">
            <a:avLst>
              <a:gd name="adj" fmla="val 3631"/>
            </a:avLst>
          </a:prstGeom>
          <a:solidFill>
            <a:schemeClr val="lt1"/>
          </a:solidFill>
          <a:ln w="22850" cap="flat" cmpd="sng">
            <a:solidFill>
              <a:srgbClr val="3569DF"/>
            </a:solidFill>
            <a:prstDash val="solid"/>
            <a:round/>
            <a:headEnd type="none" w="sm" len="sm"/>
            <a:tailEnd type="none" w="sm" len="sm"/>
          </a:ln>
          <a:effectLst>
            <a:outerShdw blurRad="334010" algn="bl" rotWithShape="0">
              <a:srgbClr val="333333">
                <a:alpha val="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5"/>
          <p:cNvSpPr/>
          <p:nvPr/>
        </p:nvSpPr>
        <p:spPr>
          <a:xfrm>
            <a:off x="5456898" y="2047399"/>
            <a:ext cx="668700" cy="668700"/>
          </a:xfrm>
          <a:prstGeom prst="roundRect">
            <a:avLst>
              <a:gd name="adj" fmla="val 13673846"/>
            </a:avLst>
          </a:prstGeom>
          <a:solidFill>
            <a:srgbClr val="356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45" descr="preencoded.png"/>
          <p:cNvPicPr preferRelativeResize="0"/>
          <p:nvPr/>
        </p:nvPicPr>
        <p:blipFill rotWithShape="1">
          <a:blip r:embed="rId4">
            <a:alphaModFix/>
          </a:blip>
          <a:srcRect/>
          <a:stretch/>
        </p:blipFill>
        <p:spPr>
          <a:xfrm>
            <a:off x="5640730" y="2231231"/>
            <a:ext cx="300871" cy="300871"/>
          </a:xfrm>
          <a:prstGeom prst="rect">
            <a:avLst/>
          </a:prstGeom>
          <a:noFill/>
          <a:ln>
            <a:noFill/>
          </a:ln>
        </p:spPr>
      </p:pic>
      <p:sp>
        <p:nvSpPr>
          <p:cNvPr id="509" name="Google Shape;509;p45"/>
          <p:cNvSpPr/>
          <p:nvPr/>
        </p:nvSpPr>
        <p:spPr>
          <a:xfrm>
            <a:off x="5456898" y="2938939"/>
            <a:ext cx="2786400" cy="3483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Montserrat"/>
              <a:buNone/>
            </a:pPr>
            <a:r>
              <a:rPr lang="en-US" sz="2150" b="1" i="0" u="none" strike="noStrike" cap="none">
                <a:solidFill>
                  <a:srgbClr val="272525"/>
                </a:solidFill>
                <a:latin typeface="Josefin Sans"/>
                <a:ea typeface="Josefin Sans"/>
                <a:cs typeface="Josefin Sans"/>
                <a:sym typeface="Josefin Sans"/>
              </a:rPr>
              <a:t>Delectable Social</a:t>
            </a:r>
            <a:endParaRPr sz="2150" i="0" u="none" strike="noStrike" cap="none">
              <a:latin typeface="Josefin Sans"/>
              <a:ea typeface="Josefin Sans"/>
              <a:cs typeface="Josefin Sans"/>
              <a:sym typeface="Josefin Sans"/>
            </a:endParaRPr>
          </a:p>
        </p:txBody>
      </p:sp>
      <p:sp>
        <p:nvSpPr>
          <p:cNvPr id="510" name="Google Shape;510;p45"/>
          <p:cNvSpPr/>
          <p:nvPr/>
        </p:nvSpPr>
        <p:spPr>
          <a:xfrm>
            <a:off x="5456898" y="3420904"/>
            <a:ext cx="3716700" cy="713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50"/>
              <a:buFont typeface="Montserrat"/>
              <a:buNone/>
            </a:pPr>
            <a:r>
              <a:rPr lang="en-US" sz="1750" i="0" u="none" strike="noStrike" cap="none">
                <a:solidFill>
                  <a:srgbClr val="272525"/>
                </a:solidFill>
                <a:latin typeface="Josefin Sans"/>
                <a:ea typeface="Josefin Sans"/>
                <a:cs typeface="Josefin Sans"/>
                <a:sym typeface="Josefin Sans"/>
              </a:rPr>
              <a:t>Shoppable short-form video, creators, social discovery feeds</a:t>
            </a:r>
            <a:endParaRPr sz="1750" i="0" u="none" strike="noStrike" cap="none">
              <a:latin typeface="Josefin Sans"/>
              <a:ea typeface="Josefin Sans"/>
              <a:cs typeface="Josefin Sans"/>
              <a:sym typeface="Josefin Sans"/>
            </a:endParaRPr>
          </a:p>
        </p:txBody>
      </p:sp>
      <p:sp>
        <p:nvSpPr>
          <p:cNvPr id="511" name="Google Shape;511;p45"/>
          <p:cNvSpPr/>
          <p:nvPr/>
        </p:nvSpPr>
        <p:spPr>
          <a:xfrm>
            <a:off x="9642183" y="1801654"/>
            <a:ext cx="4208100" cy="2578200"/>
          </a:xfrm>
          <a:prstGeom prst="roundRect">
            <a:avLst>
              <a:gd name="adj" fmla="val 3631"/>
            </a:avLst>
          </a:prstGeom>
          <a:solidFill>
            <a:schemeClr val="lt1"/>
          </a:solidFill>
          <a:ln w="22850" cap="flat" cmpd="sng">
            <a:solidFill>
              <a:srgbClr val="679187"/>
            </a:solidFill>
            <a:prstDash val="solid"/>
            <a:round/>
            <a:headEnd type="none" w="sm" len="sm"/>
            <a:tailEnd type="none" w="sm" len="sm"/>
          </a:ln>
          <a:effectLst>
            <a:outerShdw blurRad="334010" algn="bl" rotWithShape="0">
              <a:srgbClr val="333333">
                <a:alpha val="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9887928" y="2047399"/>
            <a:ext cx="668700" cy="668700"/>
          </a:xfrm>
          <a:prstGeom prst="roundRect">
            <a:avLst>
              <a:gd name="adj" fmla="val 13673846"/>
            </a:avLst>
          </a:prstGeom>
          <a:solidFill>
            <a:srgbClr val="67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3" name="Google Shape;513;p45" descr="preencoded.png"/>
          <p:cNvPicPr preferRelativeResize="0"/>
          <p:nvPr/>
        </p:nvPicPr>
        <p:blipFill rotWithShape="1">
          <a:blip r:embed="rId5">
            <a:alphaModFix/>
          </a:blip>
          <a:srcRect/>
          <a:stretch/>
        </p:blipFill>
        <p:spPr>
          <a:xfrm>
            <a:off x="10071760" y="2231231"/>
            <a:ext cx="300871" cy="300871"/>
          </a:xfrm>
          <a:prstGeom prst="rect">
            <a:avLst/>
          </a:prstGeom>
          <a:noFill/>
          <a:ln>
            <a:noFill/>
          </a:ln>
        </p:spPr>
      </p:pic>
      <p:sp>
        <p:nvSpPr>
          <p:cNvPr id="514" name="Google Shape;514;p45"/>
          <p:cNvSpPr/>
          <p:nvPr/>
        </p:nvSpPr>
        <p:spPr>
          <a:xfrm>
            <a:off x="9887928" y="2938939"/>
            <a:ext cx="2786400" cy="3483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Montserrat"/>
              <a:buNone/>
            </a:pPr>
            <a:r>
              <a:rPr lang="en-US" sz="2150" b="1" i="0" u="none" strike="noStrike" cap="none">
                <a:solidFill>
                  <a:srgbClr val="272525"/>
                </a:solidFill>
                <a:latin typeface="Josefin Sans"/>
                <a:ea typeface="Josefin Sans"/>
                <a:cs typeface="Josefin Sans"/>
                <a:sym typeface="Josefin Sans"/>
              </a:rPr>
              <a:t>Delectable Ads</a:t>
            </a:r>
            <a:endParaRPr sz="2150" i="0" u="none" strike="noStrike" cap="none">
              <a:latin typeface="Josefin Sans"/>
              <a:ea typeface="Josefin Sans"/>
              <a:cs typeface="Josefin Sans"/>
              <a:sym typeface="Josefin Sans"/>
            </a:endParaRPr>
          </a:p>
        </p:txBody>
      </p:sp>
      <p:sp>
        <p:nvSpPr>
          <p:cNvPr id="515" name="Google Shape;515;p45"/>
          <p:cNvSpPr/>
          <p:nvPr/>
        </p:nvSpPr>
        <p:spPr>
          <a:xfrm>
            <a:off x="9887928" y="3420904"/>
            <a:ext cx="3716700" cy="713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50"/>
              <a:buFont typeface="Montserrat"/>
              <a:buNone/>
            </a:pPr>
            <a:r>
              <a:rPr lang="en-US" sz="1750" i="0" u="none" strike="noStrike" cap="none">
                <a:solidFill>
                  <a:srgbClr val="272525"/>
                </a:solidFill>
                <a:latin typeface="Josefin Sans"/>
                <a:ea typeface="Josefin Sans"/>
                <a:cs typeface="Josefin Sans"/>
                <a:sym typeface="Josefin Sans"/>
              </a:rPr>
              <a:t>Retailer-owned CPG advertising with measurable ROAS</a:t>
            </a:r>
            <a:endParaRPr sz="1750" i="0" u="none" strike="noStrike" cap="none">
              <a:latin typeface="Josefin Sans"/>
              <a:ea typeface="Josefin Sans"/>
              <a:cs typeface="Josefin Sans"/>
              <a:sym typeface="Josefin Sans"/>
            </a:endParaRPr>
          </a:p>
        </p:txBody>
      </p:sp>
      <p:sp>
        <p:nvSpPr>
          <p:cNvPr id="516" name="Google Shape;516;p45"/>
          <p:cNvSpPr txBox="1"/>
          <p:nvPr/>
        </p:nvSpPr>
        <p:spPr>
          <a:xfrm>
            <a:off x="2261800" y="6365125"/>
            <a:ext cx="1447800" cy="8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p45"/>
          <p:cNvSpPr/>
          <p:nvPr/>
        </p:nvSpPr>
        <p:spPr>
          <a:xfrm>
            <a:off x="780175" y="4587025"/>
            <a:ext cx="13070100" cy="2578200"/>
          </a:xfrm>
          <a:prstGeom prst="roundRect">
            <a:avLst>
              <a:gd name="adj" fmla="val 3631"/>
            </a:avLst>
          </a:prstGeom>
          <a:solidFill>
            <a:schemeClr val="lt1"/>
          </a:solidFill>
          <a:ln w="22850" cap="flat" cmpd="sng">
            <a:solidFill>
              <a:schemeClr val="dk1"/>
            </a:solidFill>
            <a:prstDash val="solid"/>
            <a:round/>
            <a:headEnd type="none" w="sm" len="sm"/>
            <a:tailEnd type="none" w="sm" len="sm"/>
          </a:ln>
          <a:effectLst>
            <a:outerShdw blurRad="334010" algn="bl" rotWithShape="0">
              <a:srgbClr val="333333">
                <a:alpha val="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5"/>
          <p:cNvSpPr/>
          <p:nvPr/>
        </p:nvSpPr>
        <p:spPr>
          <a:xfrm>
            <a:off x="1025875" y="4838788"/>
            <a:ext cx="12522300" cy="4821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Montserrat"/>
              <a:buNone/>
            </a:pPr>
            <a:r>
              <a:rPr lang="en-US" sz="2150" b="1">
                <a:solidFill>
                  <a:srgbClr val="272525"/>
                </a:solidFill>
                <a:latin typeface="Josefin Sans"/>
                <a:ea typeface="Josefin Sans"/>
                <a:cs typeface="Josefin Sans"/>
                <a:sym typeface="Josefin Sans"/>
              </a:rPr>
              <a:t>Delectable Agentic Experience Platform</a:t>
            </a:r>
            <a:endParaRPr sz="2150" i="0" u="none" strike="noStrike" cap="none">
              <a:latin typeface="Josefin Sans"/>
              <a:ea typeface="Josefin Sans"/>
              <a:cs typeface="Josefin Sans"/>
              <a:sym typeface="Josefin Sans"/>
            </a:endParaRPr>
          </a:p>
        </p:txBody>
      </p:sp>
      <p:sp>
        <p:nvSpPr>
          <p:cNvPr id="519" name="Google Shape;519;p45"/>
          <p:cNvSpPr/>
          <p:nvPr/>
        </p:nvSpPr>
        <p:spPr>
          <a:xfrm>
            <a:off x="1587175" y="5362106"/>
            <a:ext cx="2826600" cy="1486800"/>
          </a:xfrm>
          <a:prstGeom prst="roundRect">
            <a:avLst>
              <a:gd name="adj" fmla="val 2842"/>
            </a:avLst>
          </a:prstGeom>
          <a:solidFill>
            <a:srgbClr val="F2EEEE"/>
          </a:solidFill>
          <a:ln w="22850" cap="flat" cmpd="sng">
            <a:solidFill>
              <a:srgbClr val="254F70"/>
            </a:solidFill>
            <a:prstDash val="solid"/>
            <a:round/>
            <a:headEnd type="none" w="sm" len="sm"/>
            <a:tailEnd type="none" w="sm" len="sm"/>
          </a:ln>
          <a:effectLst>
            <a:outerShdw blurRad="314960" algn="bl" rotWithShape="0">
              <a:srgbClr val="333333">
                <a:alpha val="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1985774" y="5500137"/>
            <a:ext cx="2142000" cy="32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2050"/>
              <a:buFont typeface="Montserrat"/>
              <a:buNone/>
            </a:pPr>
            <a:r>
              <a:rPr lang="en-US" sz="1650" b="1" i="0" u="none" strike="noStrike" cap="none">
                <a:solidFill>
                  <a:srgbClr val="272525"/>
                </a:solidFill>
                <a:latin typeface="Josefin Sans"/>
                <a:ea typeface="Josefin Sans"/>
                <a:cs typeface="Josefin Sans"/>
                <a:sym typeface="Josefin Sans"/>
              </a:rPr>
              <a:t>Food HyperGraph</a:t>
            </a:r>
            <a:endParaRPr sz="1650" i="0" u="none" strike="noStrike" cap="none">
              <a:latin typeface="Josefin Sans"/>
              <a:ea typeface="Josefin Sans"/>
              <a:cs typeface="Josefin Sans"/>
              <a:sym typeface="Josefin Sans"/>
            </a:endParaRPr>
          </a:p>
        </p:txBody>
      </p:sp>
      <p:sp>
        <p:nvSpPr>
          <p:cNvPr id="521" name="Google Shape;521;p45"/>
          <p:cNvSpPr/>
          <p:nvPr/>
        </p:nvSpPr>
        <p:spPr>
          <a:xfrm>
            <a:off x="1820675" y="6175113"/>
            <a:ext cx="2281500" cy="75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650"/>
              <a:buFont typeface="Montserrat"/>
              <a:buNone/>
            </a:pPr>
            <a:r>
              <a:rPr lang="en-US" sz="1250">
                <a:solidFill>
                  <a:srgbClr val="272525"/>
                </a:solidFill>
                <a:latin typeface="Josefin Sans"/>
                <a:ea typeface="Josefin Sans"/>
                <a:cs typeface="Josefin Sans"/>
                <a:sym typeface="Josefin Sans"/>
              </a:rPr>
              <a:t>I</a:t>
            </a:r>
            <a:r>
              <a:rPr lang="en-US" sz="1250" i="0" u="none" strike="noStrike" cap="none">
                <a:solidFill>
                  <a:srgbClr val="272525"/>
                </a:solidFill>
                <a:latin typeface="Josefin Sans"/>
                <a:ea typeface="Josefin Sans"/>
                <a:cs typeface="Josefin Sans"/>
                <a:sym typeface="Josefin Sans"/>
              </a:rPr>
              <a:t>ngredient, flavor, allergies, nutrition, diet, recipe and health modeling.</a:t>
            </a:r>
            <a:endParaRPr sz="1250" i="0" u="none" strike="noStrike" cap="none">
              <a:latin typeface="Josefin Sans"/>
              <a:ea typeface="Josefin Sans"/>
              <a:cs typeface="Josefin Sans"/>
              <a:sym typeface="Josefin Sans"/>
            </a:endParaRPr>
          </a:p>
        </p:txBody>
      </p:sp>
      <p:sp>
        <p:nvSpPr>
          <p:cNvPr id="522" name="Google Shape;522;p45"/>
          <p:cNvSpPr/>
          <p:nvPr/>
        </p:nvSpPr>
        <p:spPr>
          <a:xfrm>
            <a:off x="4719575" y="5362100"/>
            <a:ext cx="2736000" cy="1486800"/>
          </a:xfrm>
          <a:prstGeom prst="roundRect">
            <a:avLst>
              <a:gd name="adj" fmla="val 2842"/>
            </a:avLst>
          </a:prstGeom>
          <a:solidFill>
            <a:srgbClr val="F2EEEE"/>
          </a:solidFill>
          <a:ln w="22850" cap="flat" cmpd="sng">
            <a:solidFill>
              <a:srgbClr val="254F70"/>
            </a:solidFill>
            <a:prstDash val="solid"/>
            <a:round/>
            <a:headEnd type="none" w="sm" len="sm"/>
            <a:tailEnd type="none" w="sm" len="sm"/>
          </a:ln>
          <a:effectLst>
            <a:outerShdw blurRad="314960" algn="bl" rotWithShape="0">
              <a:srgbClr val="333333">
                <a:alpha val="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4903325" y="5500125"/>
            <a:ext cx="2397000" cy="32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2050"/>
              <a:buFont typeface="Montserrat"/>
              <a:buNone/>
            </a:pPr>
            <a:r>
              <a:rPr lang="en-US" sz="1650" b="1" i="0" u="none" strike="noStrike" cap="none">
                <a:solidFill>
                  <a:srgbClr val="272525"/>
                </a:solidFill>
                <a:latin typeface="Josefin Sans"/>
                <a:ea typeface="Josefin Sans"/>
                <a:cs typeface="Josefin Sans"/>
                <a:sym typeface="Josefin Sans"/>
              </a:rPr>
              <a:t>Shopper</a:t>
            </a:r>
            <a:r>
              <a:rPr lang="en-US" sz="1650" b="1">
                <a:solidFill>
                  <a:srgbClr val="272525"/>
                </a:solidFill>
                <a:latin typeface="Josefin Sans"/>
                <a:ea typeface="Josefin Sans"/>
                <a:cs typeface="Josefin Sans"/>
                <a:sym typeface="Josefin Sans"/>
              </a:rPr>
              <a:t> </a:t>
            </a:r>
            <a:r>
              <a:rPr lang="en-US" sz="1650" b="1" i="0" u="none" strike="noStrike" cap="none">
                <a:solidFill>
                  <a:srgbClr val="272525"/>
                </a:solidFill>
                <a:latin typeface="Josefin Sans"/>
                <a:ea typeface="Josefin Sans"/>
                <a:cs typeface="Josefin Sans"/>
                <a:sym typeface="Josefin Sans"/>
              </a:rPr>
              <a:t>HyperGraph</a:t>
            </a:r>
            <a:endParaRPr sz="1650" i="0" u="none" strike="noStrike" cap="none">
              <a:latin typeface="Josefin Sans"/>
              <a:ea typeface="Josefin Sans"/>
              <a:cs typeface="Josefin Sans"/>
              <a:sym typeface="Josefin Sans"/>
            </a:endParaRPr>
          </a:p>
        </p:txBody>
      </p:sp>
      <p:sp>
        <p:nvSpPr>
          <p:cNvPr id="524" name="Google Shape;524;p45"/>
          <p:cNvSpPr/>
          <p:nvPr/>
        </p:nvSpPr>
        <p:spPr>
          <a:xfrm>
            <a:off x="4953075" y="6105663"/>
            <a:ext cx="2281500" cy="812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650"/>
              <a:buFont typeface="Montserrat"/>
              <a:buNone/>
            </a:pPr>
            <a:r>
              <a:rPr lang="en-US" sz="1250" i="0" u="none" strike="noStrike" cap="none">
                <a:solidFill>
                  <a:srgbClr val="272525"/>
                </a:solidFill>
                <a:latin typeface="Josefin Sans"/>
                <a:ea typeface="Josefin Sans"/>
                <a:cs typeface="Josefin Sans"/>
                <a:sym typeface="Josefin Sans"/>
              </a:rPr>
              <a:t>Household-level preferences, behaviors, and real-time intent signals.</a:t>
            </a:r>
            <a:endParaRPr sz="1250" i="0" u="none" strike="noStrike" cap="none">
              <a:latin typeface="Josefin Sans"/>
              <a:ea typeface="Josefin Sans"/>
              <a:cs typeface="Josefin Sans"/>
              <a:sym typeface="Josefin Sans"/>
            </a:endParaRPr>
          </a:p>
        </p:txBody>
      </p:sp>
      <p:sp>
        <p:nvSpPr>
          <p:cNvPr id="525" name="Google Shape;525;p45"/>
          <p:cNvSpPr/>
          <p:nvPr/>
        </p:nvSpPr>
        <p:spPr>
          <a:xfrm>
            <a:off x="7773875" y="5360398"/>
            <a:ext cx="2632800" cy="1486800"/>
          </a:xfrm>
          <a:prstGeom prst="roundRect">
            <a:avLst>
              <a:gd name="adj" fmla="val 2842"/>
            </a:avLst>
          </a:prstGeom>
          <a:solidFill>
            <a:srgbClr val="F2EEEE"/>
          </a:solidFill>
          <a:ln w="22850" cap="flat" cmpd="sng">
            <a:solidFill>
              <a:srgbClr val="254F70"/>
            </a:solidFill>
            <a:prstDash val="solid"/>
            <a:round/>
            <a:headEnd type="none" w="sm" len="sm"/>
            <a:tailEnd type="none" w="sm" len="sm"/>
          </a:ln>
          <a:effectLst>
            <a:outerShdw blurRad="314960" algn="bl" rotWithShape="0">
              <a:srgbClr val="333333">
                <a:alpha val="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5"/>
          <p:cNvSpPr/>
          <p:nvPr/>
        </p:nvSpPr>
        <p:spPr>
          <a:xfrm>
            <a:off x="7857800" y="5500150"/>
            <a:ext cx="2477100" cy="657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050"/>
              <a:buFont typeface="Montserrat"/>
              <a:buNone/>
            </a:pPr>
            <a:r>
              <a:rPr lang="en-US" sz="1650" b="1" i="0" u="none" strike="noStrike" cap="none">
                <a:solidFill>
                  <a:srgbClr val="272525"/>
                </a:solidFill>
                <a:latin typeface="Josefin Sans"/>
                <a:ea typeface="Josefin Sans"/>
                <a:cs typeface="Josefin Sans"/>
                <a:sym typeface="Josefin Sans"/>
              </a:rPr>
              <a:t>Hyper-Personalization Engine</a:t>
            </a:r>
            <a:endParaRPr sz="1650" i="0" u="none" strike="noStrike" cap="none">
              <a:latin typeface="Josefin Sans"/>
              <a:ea typeface="Josefin Sans"/>
              <a:cs typeface="Josefin Sans"/>
              <a:sym typeface="Josefin Sans"/>
            </a:endParaRPr>
          </a:p>
        </p:txBody>
      </p:sp>
      <p:sp>
        <p:nvSpPr>
          <p:cNvPr id="527" name="Google Shape;527;p45"/>
          <p:cNvSpPr/>
          <p:nvPr/>
        </p:nvSpPr>
        <p:spPr>
          <a:xfrm>
            <a:off x="8049625" y="6175113"/>
            <a:ext cx="2281500" cy="67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650"/>
              <a:buFont typeface="Montserrat"/>
              <a:buNone/>
            </a:pPr>
            <a:r>
              <a:rPr lang="en-US" sz="1250" i="0" u="none" strike="noStrike" cap="none">
                <a:solidFill>
                  <a:srgbClr val="272525"/>
                </a:solidFill>
                <a:latin typeface="Josefin Sans"/>
                <a:ea typeface="Josefin Sans"/>
                <a:cs typeface="Josefin Sans"/>
                <a:sym typeface="Josefin Sans"/>
              </a:rPr>
              <a:t>True 1:1 commerce tailored to each household's unique context.</a:t>
            </a:r>
            <a:endParaRPr sz="1250" i="0" u="none" strike="noStrike" cap="none">
              <a:latin typeface="Josefin Sans"/>
              <a:ea typeface="Josefin Sans"/>
              <a:cs typeface="Josefin Sans"/>
              <a:sym typeface="Josefin Sans"/>
            </a:endParaRPr>
          </a:p>
        </p:txBody>
      </p:sp>
      <p:sp>
        <p:nvSpPr>
          <p:cNvPr id="528" name="Google Shape;528;p45"/>
          <p:cNvSpPr/>
          <p:nvPr/>
        </p:nvSpPr>
        <p:spPr>
          <a:xfrm>
            <a:off x="10743875" y="5360398"/>
            <a:ext cx="2477100" cy="1486800"/>
          </a:xfrm>
          <a:prstGeom prst="roundRect">
            <a:avLst>
              <a:gd name="adj" fmla="val 4209"/>
            </a:avLst>
          </a:prstGeom>
          <a:solidFill>
            <a:srgbClr val="F2EEEE"/>
          </a:solidFill>
          <a:ln w="22850" cap="flat" cmpd="sng">
            <a:solidFill>
              <a:srgbClr val="254F70"/>
            </a:solidFill>
            <a:prstDash val="solid"/>
            <a:round/>
            <a:headEnd type="none" w="sm" len="sm"/>
            <a:tailEnd type="none" w="sm" len="sm"/>
          </a:ln>
          <a:effectLst>
            <a:outerShdw blurRad="314960" algn="bl" rotWithShape="0">
              <a:srgbClr val="333333">
                <a:alpha val="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5"/>
          <p:cNvSpPr/>
          <p:nvPr/>
        </p:nvSpPr>
        <p:spPr>
          <a:xfrm>
            <a:off x="10977375" y="5496538"/>
            <a:ext cx="2142000" cy="631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050"/>
              <a:buFont typeface="Montserrat"/>
              <a:buNone/>
            </a:pPr>
            <a:r>
              <a:rPr lang="en-US" sz="1650" b="1" i="0" u="none" strike="noStrike" cap="none">
                <a:solidFill>
                  <a:srgbClr val="272525"/>
                </a:solidFill>
                <a:latin typeface="Josefin Sans"/>
                <a:ea typeface="Josefin Sans"/>
                <a:cs typeface="Josefin Sans"/>
                <a:sym typeface="Josefin Sans"/>
              </a:rPr>
              <a:t>Agent Orchestration</a:t>
            </a:r>
            <a:endParaRPr sz="1650" i="0" u="none" strike="noStrike" cap="none">
              <a:latin typeface="Josefin Sans"/>
              <a:ea typeface="Josefin Sans"/>
              <a:cs typeface="Josefin Sans"/>
              <a:sym typeface="Josefin Sans"/>
            </a:endParaRPr>
          </a:p>
        </p:txBody>
      </p:sp>
      <p:sp>
        <p:nvSpPr>
          <p:cNvPr id="530" name="Google Shape;530;p45"/>
          <p:cNvSpPr/>
          <p:nvPr/>
        </p:nvSpPr>
        <p:spPr>
          <a:xfrm>
            <a:off x="10914175" y="6114924"/>
            <a:ext cx="2142000" cy="533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650"/>
              <a:buFont typeface="Montserrat"/>
              <a:buNone/>
            </a:pPr>
            <a:r>
              <a:rPr lang="en-US" sz="1250" i="0" u="none" strike="noStrike" cap="none">
                <a:solidFill>
                  <a:srgbClr val="272525"/>
                </a:solidFill>
                <a:latin typeface="Josefin Sans"/>
                <a:ea typeface="Josefin Sans"/>
                <a:cs typeface="Josefin Sans"/>
                <a:sym typeface="Josefin Sans"/>
              </a:rPr>
              <a:t>Intelligent systems that plan, decide, and execute on behalf of shoppers.</a:t>
            </a:r>
            <a:endParaRPr sz="1250" i="0" u="none" strike="noStrike" cap="none">
              <a:latin typeface="Josefin Sans"/>
              <a:ea typeface="Josefin Sans"/>
              <a:cs typeface="Josefin Sans"/>
              <a:sym typeface="Josefin Sans"/>
            </a:endParaRPr>
          </a:p>
        </p:txBody>
      </p:sp>
      <p:sp>
        <p:nvSpPr>
          <p:cNvPr id="531" name="Google Shape;531;p45"/>
          <p:cNvSpPr/>
          <p:nvPr/>
        </p:nvSpPr>
        <p:spPr>
          <a:xfrm>
            <a:off x="1587175" y="7487900"/>
            <a:ext cx="11560200" cy="415200"/>
          </a:xfrm>
          <a:prstGeom prst="rect">
            <a:avLst/>
          </a:prstGeom>
          <a:solidFill>
            <a:srgbClr val="FFB600"/>
          </a:solidFill>
          <a:ln w="9525" cap="flat" cmpd="sng">
            <a:solidFill>
              <a:srgbClr val="254F7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72525"/>
              </a:buClr>
              <a:buSzPts val="1750"/>
              <a:buFont typeface="Montserrat"/>
              <a:buNone/>
            </a:pPr>
            <a:r>
              <a:rPr lang="en-US" sz="1750" i="0" u="none" strike="noStrike" cap="none">
                <a:solidFill>
                  <a:srgbClr val="272525"/>
                </a:solidFill>
                <a:latin typeface="Josefin Sans"/>
                <a:ea typeface="Josefin Sans"/>
                <a:cs typeface="Josefin Sans"/>
                <a:sym typeface="Josefin Sans"/>
              </a:rPr>
              <a:t>All powered by </a:t>
            </a:r>
            <a:r>
              <a:rPr lang="en-US" sz="1750" b="1" i="0" u="none" strike="noStrike" cap="none">
                <a:solidFill>
                  <a:srgbClr val="272525"/>
                </a:solidFill>
                <a:latin typeface="Josefin Sans"/>
                <a:ea typeface="Josefin Sans"/>
                <a:cs typeface="Josefin Sans"/>
                <a:sym typeface="Josefin Sans"/>
              </a:rPr>
              <a:t>AXP</a:t>
            </a:r>
            <a:r>
              <a:rPr lang="en-US" sz="1750" i="0" u="none" strike="noStrike" cap="none">
                <a:solidFill>
                  <a:srgbClr val="272525"/>
                </a:solidFill>
                <a:latin typeface="Josefin Sans"/>
                <a:ea typeface="Josefin Sans"/>
                <a:cs typeface="Josefin Sans"/>
                <a:sym typeface="Josefin Sans"/>
              </a:rPr>
              <a:t> and </a:t>
            </a:r>
            <a:r>
              <a:rPr lang="en-US" sz="1800">
                <a:latin typeface="Josefin Sans"/>
                <a:ea typeface="Josefin Sans"/>
                <a:cs typeface="Josefin Sans"/>
                <a:sym typeface="Josefin Sans"/>
              </a:rPr>
              <a:t>unified</a:t>
            </a:r>
            <a:r>
              <a:rPr lang="en-US" sz="1750" i="0" u="none" strike="noStrike" cap="none">
                <a:solidFill>
                  <a:srgbClr val="272525"/>
                </a:solidFill>
                <a:latin typeface="Josefin Sans"/>
                <a:ea typeface="Josefin Sans"/>
                <a:cs typeface="Josefin Sans"/>
                <a:sym typeface="Josefin Sans"/>
              </a:rPr>
              <a:t> </a:t>
            </a:r>
            <a:r>
              <a:rPr lang="en-US" sz="1750" b="1" i="0" u="none" strike="noStrike" cap="none">
                <a:solidFill>
                  <a:srgbClr val="272525"/>
                </a:solidFill>
                <a:latin typeface="Josefin Sans"/>
                <a:ea typeface="Josefin Sans"/>
                <a:cs typeface="Josefin Sans"/>
                <a:sym typeface="Josefin Sans"/>
              </a:rPr>
              <a:t>food + shopper intelligence</a:t>
            </a:r>
            <a:endParaRPr sz="1750" i="0" u="none" strike="noStrike" cap="none">
              <a:latin typeface="Josefin Sans"/>
              <a:ea typeface="Josefin Sans"/>
              <a:cs typeface="Josefin Sans"/>
              <a:sym typeface="Josefi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536"/>
        <p:cNvGrpSpPr/>
        <p:nvPr/>
      </p:nvGrpSpPr>
      <p:grpSpPr>
        <a:xfrm>
          <a:off x="0" y="0"/>
          <a:ext cx="0" cy="0"/>
          <a:chOff x="0" y="0"/>
          <a:chExt cx="0" cy="0"/>
        </a:xfrm>
      </p:grpSpPr>
      <p:sp>
        <p:nvSpPr>
          <p:cNvPr id="537" name="Google Shape;537;p46"/>
          <p:cNvSpPr/>
          <p:nvPr/>
        </p:nvSpPr>
        <p:spPr>
          <a:xfrm>
            <a:off x="6226618" y="5783029"/>
            <a:ext cx="9062400" cy="9228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8" name="Google Shape;538;p46"/>
          <p:cNvSpPr/>
          <p:nvPr/>
        </p:nvSpPr>
        <p:spPr>
          <a:xfrm>
            <a:off x="6226618" y="4652275"/>
            <a:ext cx="9062400" cy="9228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9" name="Google Shape;539;p46"/>
          <p:cNvSpPr/>
          <p:nvPr/>
        </p:nvSpPr>
        <p:spPr>
          <a:xfrm>
            <a:off x="6226618" y="3509275"/>
            <a:ext cx="9062400" cy="9228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0" name="Google Shape;540;p46"/>
          <p:cNvSpPr/>
          <p:nvPr/>
        </p:nvSpPr>
        <p:spPr>
          <a:xfrm>
            <a:off x="6221175" y="2290075"/>
            <a:ext cx="9062400" cy="9228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1" name="Google Shape;541;p46"/>
          <p:cNvSpPr/>
          <p:nvPr/>
        </p:nvSpPr>
        <p:spPr>
          <a:xfrm>
            <a:off x="12250" y="0"/>
            <a:ext cx="14630400" cy="20085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42" name="Google Shape;542;p46"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543" name="Google Shape;543;p46"/>
          <p:cNvSpPr/>
          <p:nvPr/>
        </p:nvSpPr>
        <p:spPr>
          <a:xfrm>
            <a:off x="6154460" y="418227"/>
            <a:ext cx="7807800" cy="1193100"/>
          </a:xfrm>
          <a:prstGeom prst="rect">
            <a:avLst/>
          </a:prstGeom>
          <a:noFill/>
          <a:ln>
            <a:noFill/>
          </a:ln>
        </p:spPr>
        <p:txBody>
          <a:bodyPr spcFirstLastPara="1" wrap="square" lIns="0" tIns="0" rIns="0" bIns="0" anchor="t" anchorCtr="0">
            <a:noAutofit/>
          </a:bodyPr>
          <a:lstStyle/>
          <a:p>
            <a:pPr marL="0" marR="0" lvl="0" indent="0" algn="l" rtl="0">
              <a:lnSpc>
                <a:spcPct val="124000"/>
              </a:lnSpc>
              <a:spcBef>
                <a:spcPts val="0"/>
              </a:spcBef>
              <a:spcAft>
                <a:spcPts val="0"/>
              </a:spcAft>
              <a:buClr>
                <a:srgbClr val="666666"/>
              </a:buClr>
              <a:buSzPts val="3750"/>
              <a:buFont typeface="Montserrat"/>
              <a:buNone/>
            </a:pPr>
            <a:r>
              <a:rPr lang="en-US" sz="3450" b="1" i="0" u="none" strike="noStrike" cap="none">
                <a:solidFill>
                  <a:srgbClr val="001F5B"/>
                </a:solidFill>
                <a:latin typeface="Josefin Sans"/>
                <a:ea typeface="Josefin Sans"/>
                <a:cs typeface="Josefin Sans"/>
                <a:sym typeface="Josefin Sans"/>
              </a:rPr>
              <a:t>Business Model: Platform-Driven, High-Margin Revenue</a:t>
            </a:r>
            <a:endParaRPr sz="3450" i="0" u="none" strike="noStrike" cap="none">
              <a:solidFill>
                <a:srgbClr val="001F5B"/>
              </a:solidFill>
              <a:latin typeface="Josefin Sans"/>
              <a:ea typeface="Josefin Sans"/>
              <a:cs typeface="Josefin Sans"/>
              <a:sym typeface="Josefin Sans"/>
            </a:endParaRPr>
          </a:p>
        </p:txBody>
      </p:sp>
      <p:sp>
        <p:nvSpPr>
          <p:cNvPr id="544" name="Google Shape;544;p46"/>
          <p:cNvSpPr/>
          <p:nvPr/>
        </p:nvSpPr>
        <p:spPr>
          <a:xfrm>
            <a:off x="6373076" y="2408992"/>
            <a:ext cx="2406300" cy="298200"/>
          </a:xfrm>
          <a:prstGeom prst="rect">
            <a:avLst/>
          </a:prstGeom>
          <a:noFill/>
          <a:ln>
            <a:noFill/>
          </a:ln>
        </p:spPr>
        <p:txBody>
          <a:bodyPr spcFirstLastPara="1" wrap="square" lIns="0" tIns="0" rIns="0" bIns="0" anchor="t" anchorCtr="0">
            <a:noAutofit/>
          </a:bodyPr>
          <a:lstStyle/>
          <a:p>
            <a:pPr marL="0" marR="0" lvl="0" indent="0" algn="l" rtl="0">
              <a:lnSpc>
                <a:spcPct val="124324"/>
              </a:lnSpc>
              <a:spcBef>
                <a:spcPts val="0"/>
              </a:spcBef>
              <a:spcAft>
                <a:spcPts val="0"/>
              </a:spcAft>
              <a:buClr>
                <a:srgbClr val="272525"/>
              </a:buClr>
              <a:buSzPts val="1850"/>
              <a:buFont typeface="Montserrat"/>
              <a:buNone/>
            </a:pPr>
            <a:r>
              <a:rPr lang="en-US" sz="1850" b="1" i="0" u="none" strike="noStrike" cap="none">
                <a:solidFill>
                  <a:srgbClr val="272525"/>
                </a:solidFill>
                <a:latin typeface="Josefin Sans"/>
                <a:ea typeface="Josefin Sans"/>
                <a:cs typeface="Josefin Sans"/>
                <a:sym typeface="Josefin Sans"/>
              </a:rPr>
              <a:t>SaaS Platform Fees</a:t>
            </a:r>
            <a:endParaRPr sz="1850" i="0" u="none" strike="noStrike" cap="none">
              <a:latin typeface="Josefin Sans"/>
              <a:ea typeface="Josefin Sans"/>
              <a:cs typeface="Josefin Sans"/>
              <a:sym typeface="Josefin Sans"/>
            </a:endParaRPr>
          </a:p>
        </p:txBody>
      </p:sp>
      <p:sp>
        <p:nvSpPr>
          <p:cNvPr id="545" name="Google Shape;545;p46"/>
          <p:cNvSpPr/>
          <p:nvPr/>
        </p:nvSpPr>
        <p:spPr>
          <a:xfrm>
            <a:off x="6373076" y="2821662"/>
            <a:ext cx="6662700" cy="3054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Montserrat"/>
              <a:buNone/>
            </a:pPr>
            <a:r>
              <a:rPr lang="en-US" sz="1500" i="0" u="none" strike="noStrike" cap="none">
                <a:solidFill>
                  <a:srgbClr val="272525"/>
                </a:solidFill>
                <a:latin typeface="Josefin Sans"/>
                <a:ea typeface="Josefin Sans"/>
                <a:cs typeface="Josefin Sans"/>
                <a:sym typeface="Josefin Sans"/>
              </a:rPr>
              <a:t>Recurring enterprise licensing for AXP access</a:t>
            </a:r>
            <a:endParaRPr sz="1500" i="0" u="none" strike="noStrike" cap="none">
              <a:latin typeface="Josefin Sans"/>
              <a:ea typeface="Josefin Sans"/>
              <a:cs typeface="Josefin Sans"/>
              <a:sym typeface="Josefin Sans"/>
            </a:endParaRPr>
          </a:p>
        </p:txBody>
      </p:sp>
      <p:sp>
        <p:nvSpPr>
          <p:cNvPr id="546" name="Google Shape;546;p46"/>
          <p:cNvSpPr/>
          <p:nvPr/>
        </p:nvSpPr>
        <p:spPr>
          <a:xfrm>
            <a:off x="6373076" y="3639976"/>
            <a:ext cx="6125400" cy="267000"/>
          </a:xfrm>
          <a:prstGeom prst="rect">
            <a:avLst/>
          </a:prstGeom>
          <a:noFill/>
          <a:ln>
            <a:noFill/>
          </a:ln>
        </p:spPr>
        <p:txBody>
          <a:bodyPr spcFirstLastPara="1" wrap="square" lIns="0" tIns="0" rIns="0" bIns="0" anchor="t" anchorCtr="0">
            <a:noAutofit/>
          </a:bodyPr>
          <a:lstStyle/>
          <a:p>
            <a:pPr marL="0" marR="0" lvl="0" indent="0" algn="l" rtl="0">
              <a:lnSpc>
                <a:spcPct val="124324"/>
              </a:lnSpc>
              <a:spcBef>
                <a:spcPts val="0"/>
              </a:spcBef>
              <a:spcAft>
                <a:spcPts val="0"/>
              </a:spcAft>
              <a:buClr>
                <a:srgbClr val="272525"/>
              </a:buClr>
              <a:buSzPts val="1850"/>
              <a:buFont typeface="Montserrat"/>
              <a:buNone/>
            </a:pPr>
            <a:r>
              <a:rPr lang="en-US" sz="1850" b="1" i="0" u="none" strike="noStrike" cap="none">
                <a:solidFill>
                  <a:srgbClr val="272525"/>
                </a:solidFill>
                <a:latin typeface="Josefin Sans"/>
                <a:ea typeface="Josefin Sans"/>
                <a:cs typeface="Josefin Sans"/>
                <a:sym typeface="Josefin Sans"/>
              </a:rPr>
              <a:t>Take-Rate on Commerce </a:t>
            </a:r>
            <a:endParaRPr sz="1850" i="0" u="none" strike="noStrike" cap="none">
              <a:latin typeface="Josefin Sans"/>
              <a:ea typeface="Josefin Sans"/>
              <a:cs typeface="Josefin Sans"/>
              <a:sym typeface="Josefin Sans"/>
            </a:endParaRPr>
          </a:p>
        </p:txBody>
      </p:sp>
      <p:sp>
        <p:nvSpPr>
          <p:cNvPr id="547" name="Google Shape;547;p46"/>
          <p:cNvSpPr/>
          <p:nvPr/>
        </p:nvSpPr>
        <p:spPr>
          <a:xfrm>
            <a:off x="6373076" y="4052649"/>
            <a:ext cx="6662700" cy="3054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Montserrat"/>
              <a:buNone/>
            </a:pPr>
            <a:r>
              <a:rPr lang="en-US" sz="1500" i="0" u="none" strike="noStrike" cap="none">
                <a:solidFill>
                  <a:srgbClr val="272525"/>
                </a:solidFill>
                <a:latin typeface="Josefin Sans"/>
                <a:ea typeface="Josefin Sans"/>
                <a:cs typeface="Josefin Sans"/>
                <a:sym typeface="Josefin Sans"/>
              </a:rPr>
              <a:t>Revenue share on basket uplift and transaction value</a:t>
            </a:r>
            <a:endParaRPr sz="1500" i="0" u="none" strike="noStrike" cap="none">
              <a:latin typeface="Josefin Sans"/>
              <a:ea typeface="Josefin Sans"/>
              <a:cs typeface="Josefin Sans"/>
              <a:sym typeface="Josefin Sans"/>
            </a:endParaRPr>
          </a:p>
        </p:txBody>
      </p:sp>
      <p:sp>
        <p:nvSpPr>
          <p:cNvPr id="548" name="Google Shape;548;p46"/>
          <p:cNvSpPr/>
          <p:nvPr/>
        </p:nvSpPr>
        <p:spPr>
          <a:xfrm>
            <a:off x="6373076" y="4816498"/>
            <a:ext cx="6125400" cy="267000"/>
          </a:xfrm>
          <a:prstGeom prst="rect">
            <a:avLst/>
          </a:prstGeom>
          <a:noFill/>
          <a:ln>
            <a:noFill/>
          </a:ln>
        </p:spPr>
        <p:txBody>
          <a:bodyPr spcFirstLastPara="1" wrap="square" lIns="0" tIns="0" rIns="0" bIns="0" anchor="t" anchorCtr="0">
            <a:noAutofit/>
          </a:bodyPr>
          <a:lstStyle/>
          <a:p>
            <a:pPr marL="0" marR="0" lvl="0" indent="0" algn="l" rtl="0">
              <a:lnSpc>
                <a:spcPct val="124324"/>
              </a:lnSpc>
              <a:spcBef>
                <a:spcPts val="0"/>
              </a:spcBef>
              <a:spcAft>
                <a:spcPts val="0"/>
              </a:spcAft>
              <a:buClr>
                <a:srgbClr val="272525"/>
              </a:buClr>
              <a:buSzPts val="1850"/>
              <a:buFont typeface="Montserrat"/>
              <a:buNone/>
            </a:pPr>
            <a:r>
              <a:rPr lang="en-US" sz="1850" b="1">
                <a:solidFill>
                  <a:srgbClr val="272525"/>
                </a:solidFill>
                <a:latin typeface="Josefin Sans"/>
                <a:ea typeface="Josefin Sans"/>
                <a:cs typeface="Josefin Sans"/>
                <a:sym typeface="Josefin Sans"/>
              </a:rPr>
              <a:t>Take-Rate on CPG Ad</a:t>
            </a:r>
            <a:r>
              <a:rPr lang="en-US" sz="1850" b="1" i="0" u="none" strike="noStrike" cap="none">
                <a:solidFill>
                  <a:srgbClr val="272525"/>
                </a:solidFill>
                <a:latin typeface="Josefin Sans"/>
                <a:ea typeface="Josefin Sans"/>
                <a:cs typeface="Josefin Sans"/>
                <a:sym typeface="Josefin Sans"/>
              </a:rPr>
              <a:t> Revenue</a:t>
            </a:r>
            <a:endParaRPr sz="1850" i="0" u="none" strike="noStrike" cap="none">
              <a:latin typeface="Josefin Sans"/>
              <a:ea typeface="Josefin Sans"/>
              <a:cs typeface="Josefin Sans"/>
              <a:sym typeface="Josefin Sans"/>
            </a:endParaRPr>
          </a:p>
        </p:txBody>
      </p:sp>
      <p:sp>
        <p:nvSpPr>
          <p:cNvPr id="549" name="Google Shape;549;p46"/>
          <p:cNvSpPr/>
          <p:nvPr/>
        </p:nvSpPr>
        <p:spPr>
          <a:xfrm>
            <a:off x="6373076" y="5197912"/>
            <a:ext cx="6662700" cy="3054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Montserrat"/>
              <a:buNone/>
            </a:pPr>
            <a:r>
              <a:rPr lang="en-US" sz="1500" i="0" u="none" strike="noStrike" cap="none">
                <a:solidFill>
                  <a:srgbClr val="272525"/>
                </a:solidFill>
                <a:latin typeface="Josefin Sans"/>
                <a:ea typeface="Josefin Sans"/>
                <a:cs typeface="Josefin Sans"/>
                <a:sym typeface="Josefin Sans"/>
              </a:rPr>
              <a:t>Direct CPG ad sales through retailer-owned network</a:t>
            </a:r>
            <a:endParaRPr sz="1500" i="0" u="none" strike="noStrike" cap="none">
              <a:latin typeface="Josefin Sans"/>
              <a:ea typeface="Josefin Sans"/>
              <a:cs typeface="Josefin Sans"/>
              <a:sym typeface="Josefin Sans"/>
            </a:endParaRPr>
          </a:p>
        </p:txBody>
      </p:sp>
      <p:sp>
        <p:nvSpPr>
          <p:cNvPr id="550" name="Google Shape;550;p46"/>
          <p:cNvSpPr/>
          <p:nvPr/>
        </p:nvSpPr>
        <p:spPr>
          <a:xfrm>
            <a:off x="6373076" y="5912061"/>
            <a:ext cx="6125400" cy="316800"/>
          </a:xfrm>
          <a:prstGeom prst="rect">
            <a:avLst/>
          </a:prstGeom>
          <a:noFill/>
          <a:ln>
            <a:noFill/>
          </a:ln>
        </p:spPr>
        <p:txBody>
          <a:bodyPr spcFirstLastPara="1" wrap="square" lIns="0" tIns="0" rIns="0" bIns="0" anchor="t" anchorCtr="0">
            <a:noAutofit/>
          </a:bodyPr>
          <a:lstStyle/>
          <a:p>
            <a:pPr marL="0" marR="0" lvl="0" indent="0" algn="l" rtl="0">
              <a:lnSpc>
                <a:spcPct val="124324"/>
              </a:lnSpc>
              <a:spcBef>
                <a:spcPts val="0"/>
              </a:spcBef>
              <a:spcAft>
                <a:spcPts val="0"/>
              </a:spcAft>
              <a:buClr>
                <a:srgbClr val="272525"/>
              </a:buClr>
              <a:buSzPts val="1850"/>
              <a:buFont typeface="Montserrat"/>
              <a:buNone/>
            </a:pPr>
            <a:r>
              <a:rPr lang="en-US" sz="1850" b="1">
                <a:solidFill>
                  <a:srgbClr val="272525"/>
                </a:solidFill>
                <a:latin typeface="Josefin Sans"/>
                <a:ea typeface="Josefin Sans"/>
                <a:cs typeface="Josefin Sans"/>
                <a:sym typeface="Josefin Sans"/>
              </a:rPr>
              <a:t>Take-Rate on </a:t>
            </a:r>
            <a:r>
              <a:rPr lang="en-US" sz="1850" b="1" i="0" u="none" strike="noStrike" cap="none">
                <a:solidFill>
                  <a:srgbClr val="272525"/>
                </a:solidFill>
                <a:latin typeface="Josefin Sans"/>
                <a:ea typeface="Josefin Sans"/>
                <a:cs typeface="Josefin Sans"/>
                <a:sym typeface="Josefin Sans"/>
              </a:rPr>
              <a:t>Social </a:t>
            </a:r>
            <a:r>
              <a:rPr lang="en-US" sz="1850" b="1">
                <a:solidFill>
                  <a:srgbClr val="272525"/>
                </a:solidFill>
                <a:latin typeface="Josefin Sans"/>
                <a:ea typeface="Josefin Sans"/>
                <a:cs typeface="Josefin Sans"/>
                <a:sym typeface="Josefin Sans"/>
              </a:rPr>
              <a:t>Ad Revenue</a:t>
            </a:r>
            <a:endParaRPr sz="1850" i="0" u="none" strike="noStrike" cap="none">
              <a:latin typeface="Josefin Sans"/>
              <a:ea typeface="Josefin Sans"/>
              <a:cs typeface="Josefin Sans"/>
              <a:sym typeface="Josefin Sans"/>
            </a:endParaRPr>
          </a:p>
        </p:txBody>
      </p:sp>
      <p:sp>
        <p:nvSpPr>
          <p:cNvPr id="551" name="Google Shape;551;p46"/>
          <p:cNvSpPr/>
          <p:nvPr/>
        </p:nvSpPr>
        <p:spPr>
          <a:xfrm>
            <a:off x="6373076" y="6343174"/>
            <a:ext cx="6662700" cy="3054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Montserrat"/>
              <a:buNone/>
            </a:pPr>
            <a:r>
              <a:rPr lang="en-US" sz="1500" i="0" u="none" strike="noStrike" cap="none" dirty="0">
                <a:solidFill>
                  <a:srgbClr val="272525"/>
                </a:solidFill>
                <a:latin typeface="Josefin Sans"/>
                <a:ea typeface="Josefin Sans"/>
                <a:cs typeface="Josefin Sans"/>
                <a:sym typeface="Josefin Sans"/>
              </a:rPr>
              <a:t>Revenue share of Social Ad sales from Retailer RMN to CPG</a:t>
            </a:r>
            <a:endParaRPr sz="1500" i="0" u="none" strike="noStrike" cap="none" dirty="0">
              <a:latin typeface="Josefin Sans"/>
              <a:ea typeface="Josefin Sans"/>
              <a:cs typeface="Josefin Sans"/>
              <a:sym typeface="Josefin Sans"/>
            </a:endParaRPr>
          </a:p>
        </p:txBody>
      </p:sp>
      <p:sp>
        <p:nvSpPr>
          <p:cNvPr id="552" name="Google Shape;552;p46"/>
          <p:cNvSpPr/>
          <p:nvPr/>
        </p:nvSpPr>
        <p:spPr>
          <a:xfrm>
            <a:off x="6154460" y="7099578"/>
            <a:ext cx="7807881" cy="305276"/>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Montserrat"/>
              <a:buNone/>
            </a:pPr>
            <a:r>
              <a:rPr lang="en-US" sz="1500" i="0" u="none" strike="noStrike" cap="none">
                <a:solidFill>
                  <a:srgbClr val="272525"/>
                </a:solidFill>
                <a:latin typeface="Josefin Sans"/>
                <a:ea typeface="Josefin Sans"/>
                <a:cs typeface="Josefin Sans"/>
                <a:sym typeface="Josefin Sans"/>
              </a:rPr>
              <a:t>Recurring, scalable, margin-rich platform economics</a:t>
            </a:r>
            <a:endParaRPr sz="1500" i="0" u="none" strike="noStrike" cap="none">
              <a:latin typeface="Josefin Sans"/>
              <a:ea typeface="Josefin Sans"/>
              <a:cs typeface="Josefin Sans"/>
              <a:sym typeface="Josefin Sans"/>
            </a:endParaRPr>
          </a:p>
        </p:txBody>
      </p:sp>
      <p:pic>
        <p:nvPicPr>
          <p:cNvPr id="553" name="Google Shape;553;p46" title="Large for presentation.png"/>
          <p:cNvPicPr preferRelativeResize="0"/>
          <p:nvPr/>
        </p:nvPicPr>
        <p:blipFill rotWithShape="1">
          <a:blip r:embed="rId4">
            <a:alphaModFix/>
          </a:blip>
          <a:srcRect/>
          <a:stretch/>
        </p:blipFill>
        <p:spPr>
          <a:xfrm>
            <a:off x="12736468" y="7802770"/>
            <a:ext cx="1728765" cy="27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558"/>
        <p:cNvGrpSpPr/>
        <p:nvPr/>
      </p:nvGrpSpPr>
      <p:grpSpPr>
        <a:xfrm>
          <a:off x="0" y="0"/>
          <a:ext cx="0" cy="0"/>
          <a:chOff x="0" y="0"/>
          <a:chExt cx="0" cy="0"/>
        </a:xfrm>
      </p:grpSpPr>
      <p:sp>
        <p:nvSpPr>
          <p:cNvPr id="559" name="Google Shape;559;p47"/>
          <p:cNvSpPr/>
          <p:nvPr/>
        </p:nvSpPr>
        <p:spPr>
          <a:xfrm>
            <a:off x="12250" y="0"/>
            <a:ext cx="14630400" cy="19083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560" name="Google Shape;560;p47"/>
          <p:cNvSpPr/>
          <p:nvPr/>
        </p:nvSpPr>
        <p:spPr>
          <a:xfrm>
            <a:off x="785833" y="617450"/>
            <a:ext cx="10416600" cy="7017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666666"/>
              </a:buClr>
              <a:buSzPts val="4400"/>
              <a:buFont typeface="Montserrat"/>
              <a:buNone/>
            </a:pPr>
            <a:r>
              <a:rPr lang="en-US" sz="4400" b="1" i="0" u="none" strike="noStrike" cap="none">
                <a:solidFill>
                  <a:srgbClr val="001F5B"/>
                </a:solidFill>
                <a:latin typeface="Josefin Sans"/>
                <a:ea typeface="Josefin Sans"/>
                <a:cs typeface="Josefin Sans"/>
                <a:sym typeface="Josefin Sans"/>
              </a:rPr>
              <a:t>Traction</a:t>
            </a:r>
            <a:r>
              <a:rPr lang="en-US" sz="4400" b="1">
                <a:solidFill>
                  <a:srgbClr val="001F5B"/>
                </a:solidFill>
                <a:latin typeface="Josefin Sans"/>
                <a:ea typeface="Josefin Sans"/>
                <a:cs typeface="Josefin Sans"/>
                <a:sym typeface="Josefin Sans"/>
              </a:rPr>
              <a:t>, </a:t>
            </a:r>
            <a:r>
              <a:rPr lang="en-US" sz="4400" b="1" i="0" u="none" strike="noStrike" cap="none">
                <a:solidFill>
                  <a:srgbClr val="001F5B"/>
                </a:solidFill>
                <a:latin typeface="Josefin Sans"/>
                <a:ea typeface="Josefin Sans"/>
                <a:cs typeface="Josefin Sans"/>
                <a:sym typeface="Josefin Sans"/>
              </a:rPr>
              <a:t>Early Proof, Tailwinds</a:t>
            </a:r>
            <a:endParaRPr sz="4400" i="0" u="none" strike="noStrike" cap="none">
              <a:solidFill>
                <a:srgbClr val="001F5B"/>
              </a:solidFill>
              <a:latin typeface="Josefin Sans"/>
              <a:ea typeface="Josefin Sans"/>
              <a:cs typeface="Josefin Sans"/>
              <a:sym typeface="Josefin Sans"/>
            </a:endParaRPr>
          </a:p>
        </p:txBody>
      </p:sp>
      <p:sp>
        <p:nvSpPr>
          <p:cNvPr id="561" name="Google Shape;561;p47"/>
          <p:cNvSpPr/>
          <p:nvPr/>
        </p:nvSpPr>
        <p:spPr>
          <a:xfrm>
            <a:off x="829628" y="2137886"/>
            <a:ext cx="2938200" cy="701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200"/>
              <a:buFont typeface="Montserrat"/>
              <a:buNone/>
            </a:pPr>
            <a:r>
              <a:rPr lang="en-US" sz="2200" b="1">
                <a:solidFill>
                  <a:srgbClr val="272525"/>
                </a:solidFill>
                <a:latin typeface="Josefin Sans"/>
                <a:ea typeface="Josefin Sans"/>
                <a:cs typeface="Josefin Sans"/>
                <a:sym typeface="Josefin Sans"/>
              </a:rPr>
              <a:t>First Enterprise Contract Closed</a:t>
            </a:r>
            <a:endParaRPr sz="2200" i="0" u="none" strike="noStrike" cap="none">
              <a:latin typeface="Josefin Sans"/>
              <a:ea typeface="Josefin Sans"/>
              <a:cs typeface="Josefin Sans"/>
              <a:sym typeface="Josefin Sans"/>
            </a:endParaRPr>
          </a:p>
        </p:txBody>
      </p:sp>
      <p:sp>
        <p:nvSpPr>
          <p:cNvPr id="562" name="Google Shape;562;p47"/>
          <p:cNvSpPr/>
          <p:nvPr/>
        </p:nvSpPr>
        <p:spPr>
          <a:xfrm>
            <a:off x="829628" y="3063835"/>
            <a:ext cx="2938200" cy="1077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50"/>
              <a:buFont typeface="Montserrat"/>
              <a:buNone/>
            </a:pPr>
            <a:r>
              <a:rPr lang="en-US" sz="1750">
                <a:solidFill>
                  <a:srgbClr val="272525"/>
                </a:solidFill>
                <a:latin typeface="Josefin Sans"/>
                <a:ea typeface="Josefin Sans"/>
                <a:cs typeface="Josefin Sans"/>
                <a:sym typeface="Josefin Sans"/>
              </a:rPr>
              <a:t>Major grocery retail 7-figure agreement signed with Giant Eagle.</a:t>
            </a:r>
            <a:endParaRPr sz="1750" i="0" u="none" strike="noStrike" cap="none">
              <a:latin typeface="Josefin Sans"/>
              <a:ea typeface="Josefin Sans"/>
              <a:cs typeface="Josefin Sans"/>
              <a:sym typeface="Josefin Sans"/>
            </a:endParaRPr>
          </a:p>
        </p:txBody>
      </p:sp>
      <p:sp>
        <p:nvSpPr>
          <p:cNvPr id="563" name="Google Shape;563;p47"/>
          <p:cNvSpPr/>
          <p:nvPr/>
        </p:nvSpPr>
        <p:spPr>
          <a:xfrm>
            <a:off x="4777978" y="2137886"/>
            <a:ext cx="2938200" cy="701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200"/>
              <a:buFont typeface="Montserrat"/>
              <a:buNone/>
            </a:pPr>
            <a:r>
              <a:rPr lang="en-US" sz="2200" b="1">
                <a:solidFill>
                  <a:srgbClr val="272525"/>
                </a:solidFill>
                <a:latin typeface="Josefin Sans"/>
                <a:ea typeface="Josefin Sans"/>
                <a:cs typeface="Josefin Sans"/>
                <a:sym typeface="Josefin Sans"/>
              </a:rPr>
              <a:t>Strong Sales Pipeline</a:t>
            </a:r>
            <a:endParaRPr sz="2200" i="0" u="none" strike="noStrike" cap="none">
              <a:latin typeface="Josefin Sans"/>
              <a:ea typeface="Josefin Sans"/>
              <a:cs typeface="Josefin Sans"/>
              <a:sym typeface="Josefin Sans"/>
            </a:endParaRPr>
          </a:p>
        </p:txBody>
      </p:sp>
      <p:sp>
        <p:nvSpPr>
          <p:cNvPr id="564" name="Google Shape;564;p47"/>
          <p:cNvSpPr/>
          <p:nvPr/>
        </p:nvSpPr>
        <p:spPr>
          <a:xfrm>
            <a:off x="4777975" y="3063825"/>
            <a:ext cx="3135300" cy="1077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50"/>
              <a:buFont typeface="Montserrat"/>
              <a:buNone/>
            </a:pPr>
            <a:r>
              <a:rPr lang="en-US" sz="1750" i="0" u="none" strike="noStrike" cap="none">
                <a:solidFill>
                  <a:srgbClr val="272525"/>
                </a:solidFill>
                <a:latin typeface="Josefin Sans"/>
                <a:ea typeface="Josefin Sans"/>
                <a:cs typeface="Josefin Sans"/>
                <a:sym typeface="Josefin Sans"/>
              </a:rPr>
              <a:t>Strong inbound interest from over </a:t>
            </a:r>
            <a:r>
              <a:rPr lang="en-US" sz="1750">
                <a:solidFill>
                  <a:srgbClr val="272525"/>
                </a:solidFill>
                <a:latin typeface="Josefin Sans"/>
                <a:ea typeface="Josefin Sans"/>
                <a:cs typeface="Josefin Sans"/>
                <a:sym typeface="Josefin Sans"/>
              </a:rPr>
              <a:t>a dozen</a:t>
            </a:r>
            <a:r>
              <a:rPr lang="en-US" sz="1750" i="0" u="none" strike="noStrike" cap="none">
                <a:solidFill>
                  <a:srgbClr val="272525"/>
                </a:solidFill>
                <a:latin typeface="Josefin Sans"/>
                <a:ea typeface="Josefin Sans"/>
                <a:cs typeface="Josefin Sans"/>
                <a:sym typeface="Josefin Sans"/>
              </a:rPr>
              <a:t> enterprise grocery retailers.</a:t>
            </a:r>
            <a:endParaRPr sz="1750" i="0" u="none" strike="noStrike" cap="none">
              <a:latin typeface="Josefin Sans"/>
              <a:ea typeface="Josefin Sans"/>
              <a:cs typeface="Josefin Sans"/>
              <a:sym typeface="Josefin Sans"/>
            </a:endParaRPr>
          </a:p>
        </p:txBody>
      </p:sp>
      <p:sp>
        <p:nvSpPr>
          <p:cNvPr id="565" name="Google Shape;565;p47"/>
          <p:cNvSpPr/>
          <p:nvPr/>
        </p:nvSpPr>
        <p:spPr>
          <a:xfrm>
            <a:off x="829624" y="4659175"/>
            <a:ext cx="2611500" cy="359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200"/>
              <a:buFont typeface="Montserrat"/>
              <a:buNone/>
            </a:pPr>
            <a:r>
              <a:rPr lang="en-US" sz="2200" b="1">
                <a:solidFill>
                  <a:srgbClr val="272525"/>
                </a:solidFill>
                <a:latin typeface="Josefin Sans"/>
                <a:ea typeface="Josefin Sans"/>
                <a:cs typeface="Josefin Sans"/>
                <a:sym typeface="Josefin Sans"/>
              </a:rPr>
              <a:t>Grocery Retailers’ Board Pressure </a:t>
            </a:r>
            <a:endParaRPr sz="2200" i="0" u="none" strike="noStrike" cap="none">
              <a:latin typeface="Josefin Sans"/>
              <a:ea typeface="Josefin Sans"/>
              <a:cs typeface="Josefin Sans"/>
              <a:sym typeface="Josefin Sans"/>
            </a:endParaRPr>
          </a:p>
        </p:txBody>
      </p:sp>
      <p:sp>
        <p:nvSpPr>
          <p:cNvPr id="566" name="Google Shape;566;p47"/>
          <p:cNvSpPr/>
          <p:nvPr/>
        </p:nvSpPr>
        <p:spPr>
          <a:xfrm>
            <a:off x="829626" y="5623799"/>
            <a:ext cx="2740200" cy="718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50"/>
              <a:buFont typeface="Montserrat"/>
              <a:buNone/>
            </a:pPr>
            <a:r>
              <a:rPr lang="en-US" sz="1750">
                <a:solidFill>
                  <a:srgbClr val="272525"/>
                </a:solidFill>
                <a:latin typeface="Josefin Sans"/>
                <a:ea typeface="Josefin Sans"/>
                <a:cs typeface="Josefin Sans"/>
                <a:sym typeface="Josefin Sans"/>
              </a:rPr>
              <a:t>Urgency to leverage AI in all aspects of the business, but especially driving revenue.  </a:t>
            </a:r>
            <a:endParaRPr sz="1750" i="0" u="none" strike="noStrike" cap="none">
              <a:latin typeface="Josefin Sans"/>
              <a:ea typeface="Josefin Sans"/>
              <a:cs typeface="Josefin Sans"/>
              <a:sym typeface="Josefin Sans"/>
            </a:endParaRPr>
          </a:p>
        </p:txBody>
      </p:sp>
      <p:pic>
        <p:nvPicPr>
          <p:cNvPr id="567" name="Google Shape;567;p47" descr="preencoded.png"/>
          <p:cNvPicPr preferRelativeResize="0"/>
          <p:nvPr/>
        </p:nvPicPr>
        <p:blipFill rotWithShape="1">
          <a:blip r:embed="rId3">
            <a:alphaModFix/>
          </a:blip>
          <a:srcRect/>
          <a:stretch/>
        </p:blipFill>
        <p:spPr>
          <a:xfrm>
            <a:off x="9230424" y="1908324"/>
            <a:ext cx="5399974" cy="5399974"/>
          </a:xfrm>
          <a:prstGeom prst="rect">
            <a:avLst/>
          </a:prstGeom>
          <a:noFill/>
          <a:ln>
            <a:noFill/>
          </a:ln>
        </p:spPr>
      </p:pic>
      <p:sp>
        <p:nvSpPr>
          <p:cNvPr id="568" name="Google Shape;568;p47"/>
          <p:cNvSpPr/>
          <p:nvPr/>
        </p:nvSpPr>
        <p:spPr>
          <a:xfrm>
            <a:off x="12125" y="7308300"/>
            <a:ext cx="14630400" cy="921300"/>
          </a:xfrm>
          <a:prstGeom prst="rect">
            <a:avLst/>
          </a:prstGeom>
          <a:solidFill>
            <a:srgbClr val="FFB600"/>
          </a:solidFill>
          <a:ln>
            <a:noFill/>
          </a:ln>
        </p:spPr>
        <p:txBody>
          <a:bodyPr spcFirstLastPara="1" wrap="square" lIns="0" tIns="0" rIns="0" bIns="0" anchor="ctr" anchorCtr="0">
            <a:noAutofit/>
          </a:bodyPr>
          <a:lstStyle/>
          <a:p>
            <a:pPr marL="0" marR="0" lvl="0" indent="0" algn="ctr" rtl="0">
              <a:lnSpc>
                <a:spcPct val="158823"/>
              </a:lnSpc>
              <a:spcBef>
                <a:spcPts val="0"/>
              </a:spcBef>
              <a:spcAft>
                <a:spcPts val="0"/>
              </a:spcAft>
              <a:buClr>
                <a:srgbClr val="272525"/>
              </a:buClr>
              <a:buSzPts val="1700"/>
              <a:buFont typeface="Montserrat"/>
              <a:buNone/>
            </a:pPr>
            <a:r>
              <a:rPr lang="en-US" sz="1750" b="0" i="0" u="none" strike="noStrike" cap="none">
                <a:solidFill>
                  <a:srgbClr val="272525"/>
                </a:solidFill>
                <a:latin typeface="Montserrat"/>
                <a:ea typeface="Montserrat"/>
                <a:cs typeface="Montserrat"/>
                <a:sym typeface="Montserrat"/>
              </a:rPr>
              <a:t>Early wins and traction prove the</a:t>
            </a:r>
            <a:r>
              <a:rPr lang="en-US" sz="1800">
                <a:solidFill>
                  <a:srgbClr val="272525"/>
                </a:solidFill>
                <a:latin typeface="Montserrat"/>
                <a:ea typeface="Montserrat"/>
                <a:cs typeface="Montserrat"/>
                <a:sym typeface="Montserrat"/>
              </a:rPr>
              <a:t> </a:t>
            </a:r>
            <a:r>
              <a:rPr lang="en-US" sz="1750" b="0" i="0" u="none" strike="noStrike" cap="none">
                <a:solidFill>
                  <a:srgbClr val="272525"/>
                </a:solidFill>
                <a:latin typeface="Montserrat"/>
                <a:ea typeface="Montserrat"/>
                <a:cs typeface="Montserrat"/>
                <a:sym typeface="Montserrat"/>
              </a:rPr>
              <a:t>category exists and that we can win it</a:t>
            </a:r>
            <a:r>
              <a:rPr lang="en-US" sz="1750">
                <a:solidFill>
                  <a:srgbClr val="272525"/>
                </a:solidFill>
                <a:latin typeface="Montserrat"/>
                <a:ea typeface="Montserrat"/>
                <a:cs typeface="Montserrat"/>
                <a:sym typeface="Montserrat"/>
              </a:rPr>
              <a:t>.</a:t>
            </a:r>
            <a:endParaRPr sz="1750" b="0" i="0" u="none" strike="noStrike" cap="none"/>
          </a:p>
        </p:txBody>
      </p:sp>
      <p:sp>
        <p:nvSpPr>
          <p:cNvPr id="569" name="Google Shape;569;p47"/>
          <p:cNvSpPr/>
          <p:nvPr/>
        </p:nvSpPr>
        <p:spPr>
          <a:xfrm>
            <a:off x="4777975" y="4717450"/>
            <a:ext cx="2513100" cy="359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200"/>
              <a:buFont typeface="Montserrat"/>
              <a:buNone/>
            </a:pPr>
            <a:r>
              <a:rPr lang="en-US" sz="2200" b="1">
                <a:solidFill>
                  <a:srgbClr val="272525"/>
                </a:solidFill>
                <a:latin typeface="Josefin Sans"/>
                <a:ea typeface="Josefin Sans"/>
                <a:cs typeface="Josefin Sans"/>
                <a:sym typeface="Josefin Sans"/>
              </a:rPr>
              <a:t>Market Validation </a:t>
            </a:r>
            <a:endParaRPr sz="2200" i="0" u="none" strike="noStrike" cap="none">
              <a:latin typeface="Josefin Sans"/>
              <a:ea typeface="Josefin Sans"/>
              <a:cs typeface="Josefin Sans"/>
              <a:sym typeface="Josefin Sans"/>
            </a:endParaRPr>
          </a:p>
        </p:txBody>
      </p:sp>
      <p:sp>
        <p:nvSpPr>
          <p:cNvPr id="570" name="Google Shape;570;p47"/>
          <p:cNvSpPr/>
          <p:nvPr/>
        </p:nvSpPr>
        <p:spPr>
          <a:xfrm>
            <a:off x="4777975" y="5652575"/>
            <a:ext cx="3135300" cy="1513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50"/>
              <a:buFont typeface="Montserrat"/>
              <a:buNone/>
            </a:pPr>
            <a:r>
              <a:rPr lang="en-US" sz="1750">
                <a:solidFill>
                  <a:srgbClr val="272525"/>
                </a:solidFill>
                <a:latin typeface="Josefin Sans"/>
                <a:ea typeface="Josefin Sans"/>
                <a:cs typeface="Josefin Sans"/>
                <a:sym typeface="Josefin Sans"/>
              </a:rPr>
              <a:t>Product-market fit confirmed through 12 months of executive conversations.</a:t>
            </a:r>
            <a:endParaRPr sz="1750" i="0" u="none" strike="noStrike" cap="none">
              <a:latin typeface="Josefin Sans"/>
              <a:ea typeface="Josefin Sans"/>
              <a:cs typeface="Josefin Sans"/>
              <a:sym typeface="Josefin Sans"/>
            </a:endParaRPr>
          </a:p>
        </p:txBody>
      </p:sp>
      <p:cxnSp>
        <p:nvCxnSpPr>
          <p:cNvPr id="571" name="Google Shape;571;p47"/>
          <p:cNvCxnSpPr/>
          <p:nvPr/>
        </p:nvCxnSpPr>
        <p:spPr>
          <a:xfrm>
            <a:off x="820500" y="4323000"/>
            <a:ext cx="7531500" cy="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47"/>
          <p:cNvCxnSpPr/>
          <p:nvPr/>
        </p:nvCxnSpPr>
        <p:spPr>
          <a:xfrm>
            <a:off x="4188275" y="2228850"/>
            <a:ext cx="0" cy="4653600"/>
          </a:xfrm>
          <a:prstGeom prst="straightConnector1">
            <a:avLst/>
          </a:prstGeom>
          <a:noFill/>
          <a:ln w="9525" cap="flat" cmpd="sng">
            <a:solidFill>
              <a:schemeClr val="dk2"/>
            </a:solidFill>
            <a:prstDash val="solid"/>
            <a:round/>
            <a:headEnd type="none" w="med" len="med"/>
            <a:tailEnd type="none" w="med" len="med"/>
          </a:ln>
        </p:spPr>
      </p:cxnSp>
      <p:pic>
        <p:nvPicPr>
          <p:cNvPr id="573" name="Google Shape;573;p47" title="delectable-white_large.png"/>
          <p:cNvPicPr preferRelativeResize="0"/>
          <p:nvPr/>
        </p:nvPicPr>
        <p:blipFill>
          <a:blip r:embed="rId4">
            <a:alphaModFix/>
          </a:blip>
          <a:stretch>
            <a:fillRect/>
          </a:stretch>
        </p:blipFill>
        <p:spPr>
          <a:xfrm>
            <a:off x="12748988" y="6758228"/>
            <a:ext cx="1728215" cy="2784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578"/>
        <p:cNvGrpSpPr/>
        <p:nvPr/>
      </p:nvGrpSpPr>
      <p:grpSpPr>
        <a:xfrm>
          <a:off x="0" y="0"/>
          <a:ext cx="0" cy="0"/>
          <a:chOff x="0" y="0"/>
          <a:chExt cx="0" cy="0"/>
        </a:xfrm>
      </p:grpSpPr>
      <p:sp>
        <p:nvSpPr>
          <p:cNvPr id="579" name="Google Shape;579;p48"/>
          <p:cNvSpPr/>
          <p:nvPr/>
        </p:nvSpPr>
        <p:spPr>
          <a:xfrm>
            <a:off x="12250" y="0"/>
            <a:ext cx="14630400" cy="19083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Josefin Sans"/>
              <a:ea typeface="Josefin Sans"/>
              <a:cs typeface="Josefin Sans"/>
              <a:sym typeface="Josefin Sans"/>
            </a:endParaRPr>
          </a:p>
        </p:txBody>
      </p:sp>
      <p:pic>
        <p:nvPicPr>
          <p:cNvPr id="580" name="Google Shape;580;p48"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581" name="Google Shape;581;p48"/>
          <p:cNvSpPr/>
          <p:nvPr/>
        </p:nvSpPr>
        <p:spPr>
          <a:xfrm>
            <a:off x="793790" y="378041"/>
            <a:ext cx="7556400" cy="212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66666"/>
              </a:buClr>
              <a:buSzPts val="4450"/>
              <a:buFont typeface="Montserrat"/>
              <a:buNone/>
            </a:pPr>
            <a:r>
              <a:rPr lang="en-US" sz="3750" b="1" i="0" u="none" strike="noStrike" cap="none">
                <a:solidFill>
                  <a:srgbClr val="001F5B"/>
                </a:solidFill>
                <a:latin typeface="Josefin Sans"/>
                <a:ea typeface="Josefin Sans"/>
                <a:cs typeface="Josefin Sans"/>
                <a:sym typeface="Josefin Sans"/>
              </a:rPr>
              <a:t>Market Opportunity: Reinventing a Trillion-Dollar Industry</a:t>
            </a:r>
            <a:endParaRPr sz="3750" i="0" u="none" strike="noStrike" cap="none">
              <a:solidFill>
                <a:srgbClr val="001F5B"/>
              </a:solidFill>
              <a:latin typeface="Josefin Sans"/>
              <a:ea typeface="Josefin Sans"/>
              <a:cs typeface="Josefin Sans"/>
              <a:sym typeface="Josefin Sans"/>
            </a:endParaRPr>
          </a:p>
        </p:txBody>
      </p:sp>
      <p:sp>
        <p:nvSpPr>
          <p:cNvPr id="582" name="Google Shape;582;p48"/>
          <p:cNvSpPr/>
          <p:nvPr/>
        </p:nvSpPr>
        <p:spPr>
          <a:xfrm>
            <a:off x="793790" y="2970133"/>
            <a:ext cx="2329800" cy="74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5850"/>
              <a:buFont typeface="Montserrat"/>
              <a:buNone/>
            </a:pPr>
            <a:r>
              <a:rPr lang="en-US" sz="4650" b="1" i="0" u="none" strike="noStrike" cap="none">
                <a:solidFill>
                  <a:srgbClr val="272525"/>
                </a:solidFill>
                <a:latin typeface="Josefin Sans"/>
                <a:ea typeface="Josefin Sans"/>
                <a:cs typeface="Josefin Sans"/>
                <a:sym typeface="Josefin Sans"/>
              </a:rPr>
              <a:t>$12T</a:t>
            </a:r>
            <a:endParaRPr sz="4650" i="0" u="none" strike="noStrike" cap="none">
              <a:latin typeface="Josefin Sans"/>
              <a:ea typeface="Josefin Sans"/>
              <a:cs typeface="Josefin Sans"/>
              <a:sym typeface="Josefin Sans"/>
            </a:endParaRPr>
          </a:p>
        </p:txBody>
      </p:sp>
      <p:sp>
        <p:nvSpPr>
          <p:cNvPr id="583" name="Google Shape;583;p48"/>
          <p:cNvSpPr/>
          <p:nvPr/>
        </p:nvSpPr>
        <p:spPr>
          <a:xfrm>
            <a:off x="793790" y="4001929"/>
            <a:ext cx="2329800" cy="708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200"/>
              <a:buFont typeface="Montserrat"/>
              <a:buNone/>
            </a:pPr>
            <a:r>
              <a:rPr lang="en-US" sz="1500" b="1" i="0" u="none" strike="noStrike" cap="none">
                <a:solidFill>
                  <a:srgbClr val="272525"/>
                </a:solidFill>
                <a:latin typeface="Josefin Sans"/>
                <a:ea typeface="Josefin Sans"/>
                <a:cs typeface="Josefin Sans"/>
                <a:sym typeface="Josefin Sans"/>
              </a:rPr>
              <a:t>Global Grocery Market</a:t>
            </a:r>
            <a:endParaRPr sz="1500" i="0" u="none" strike="noStrike" cap="none">
              <a:latin typeface="Josefin Sans"/>
              <a:ea typeface="Josefin Sans"/>
              <a:cs typeface="Josefin Sans"/>
              <a:sym typeface="Josefin Sans"/>
            </a:endParaRPr>
          </a:p>
        </p:txBody>
      </p:sp>
      <p:sp>
        <p:nvSpPr>
          <p:cNvPr id="584" name="Google Shape;584;p48"/>
          <p:cNvSpPr/>
          <p:nvPr/>
        </p:nvSpPr>
        <p:spPr>
          <a:xfrm>
            <a:off x="793790" y="4846677"/>
            <a:ext cx="2329800" cy="1088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750"/>
              <a:buFont typeface="Montserrat"/>
              <a:buNone/>
            </a:pPr>
            <a:r>
              <a:rPr lang="en-US" sz="1350" i="0" u="none" strike="noStrike" cap="none">
                <a:solidFill>
                  <a:srgbClr val="272525"/>
                </a:solidFill>
                <a:latin typeface="Josefin Sans"/>
                <a:ea typeface="Josefin Sans"/>
                <a:cs typeface="Josefin Sans"/>
                <a:sym typeface="Josefin Sans"/>
              </a:rPr>
              <a:t>Multi-trillion-dollar category ripe for AI transformation</a:t>
            </a:r>
            <a:endParaRPr sz="1350" i="0" u="none" strike="noStrike" cap="none">
              <a:latin typeface="Josefin Sans"/>
              <a:ea typeface="Josefin Sans"/>
              <a:cs typeface="Josefin Sans"/>
              <a:sym typeface="Josefin Sans"/>
            </a:endParaRPr>
          </a:p>
        </p:txBody>
      </p:sp>
      <p:sp>
        <p:nvSpPr>
          <p:cNvPr id="585" name="Google Shape;585;p48"/>
          <p:cNvSpPr/>
          <p:nvPr/>
        </p:nvSpPr>
        <p:spPr>
          <a:xfrm>
            <a:off x="3407101" y="2970125"/>
            <a:ext cx="2613300" cy="74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5850"/>
              <a:buFont typeface="Montserrat"/>
              <a:buNone/>
            </a:pPr>
            <a:r>
              <a:rPr lang="en-US" sz="4650" b="1" i="0" u="none" strike="noStrike" cap="none">
                <a:solidFill>
                  <a:srgbClr val="272525"/>
                </a:solidFill>
                <a:latin typeface="Josefin Sans"/>
                <a:ea typeface="Josefin Sans"/>
                <a:cs typeface="Josefin Sans"/>
                <a:sym typeface="Josefin Sans"/>
              </a:rPr>
              <a:t>$100B+</a:t>
            </a:r>
            <a:endParaRPr sz="4650" i="0" u="none" strike="noStrike" cap="none">
              <a:latin typeface="Josefin Sans"/>
              <a:ea typeface="Josefin Sans"/>
              <a:cs typeface="Josefin Sans"/>
              <a:sym typeface="Josefin Sans"/>
            </a:endParaRPr>
          </a:p>
        </p:txBody>
      </p:sp>
      <p:sp>
        <p:nvSpPr>
          <p:cNvPr id="586" name="Google Shape;586;p48"/>
          <p:cNvSpPr/>
          <p:nvPr/>
        </p:nvSpPr>
        <p:spPr>
          <a:xfrm>
            <a:off x="3407093" y="4001929"/>
            <a:ext cx="2329800" cy="708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200"/>
              <a:buFont typeface="Montserrat"/>
              <a:buNone/>
            </a:pPr>
            <a:r>
              <a:rPr lang="en-US" sz="1500" b="1" i="0" u="none" strike="noStrike" cap="none">
                <a:solidFill>
                  <a:srgbClr val="272525"/>
                </a:solidFill>
                <a:latin typeface="Josefin Sans"/>
                <a:ea typeface="Josefin Sans"/>
                <a:cs typeface="Josefin Sans"/>
                <a:sym typeface="Josefin Sans"/>
              </a:rPr>
              <a:t>Retail Media Alone</a:t>
            </a:r>
            <a:endParaRPr sz="1500" i="0" u="none" strike="noStrike" cap="none">
              <a:latin typeface="Josefin Sans"/>
              <a:ea typeface="Josefin Sans"/>
              <a:cs typeface="Josefin Sans"/>
              <a:sym typeface="Josefin Sans"/>
            </a:endParaRPr>
          </a:p>
        </p:txBody>
      </p:sp>
      <p:sp>
        <p:nvSpPr>
          <p:cNvPr id="587" name="Google Shape;587;p48"/>
          <p:cNvSpPr/>
          <p:nvPr/>
        </p:nvSpPr>
        <p:spPr>
          <a:xfrm>
            <a:off x="3407093" y="4846677"/>
            <a:ext cx="2329800" cy="1088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750"/>
              <a:buFont typeface="Montserrat"/>
              <a:buNone/>
            </a:pPr>
            <a:r>
              <a:rPr lang="en-US" sz="1350" i="0" u="none" strike="noStrike" cap="none">
                <a:solidFill>
                  <a:srgbClr val="272525"/>
                </a:solidFill>
                <a:latin typeface="Josefin Sans"/>
                <a:ea typeface="Josefin Sans"/>
                <a:cs typeface="Josefin Sans"/>
                <a:sym typeface="Josefin Sans"/>
              </a:rPr>
              <a:t>Rapidly growing advertising category grocers are claiming</a:t>
            </a:r>
            <a:endParaRPr sz="1350" i="0" u="none" strike="noStrike" cap="none">
              <a:latin typeface="Josefin Sans"/>
              <a:ea typeface="Josefin Sans"/>
              <a:cs typeface="Josefin Sans"/>
              <a:sym typeface="Josefin Sans"/>
            </a:endParaRPr>
          </a:p>
        </p:txBody>
      </p:sp>
      <p:sp>
        <p:nvSpPr>
          <p:cNvPr id="588" name="Google Shape;588;p48"/>
          <p:cNvSpPr/>
          <p:nvPr/>
        </p:nvSpPr>
        <p:spPr>
          <a:xfrm>
            <a:off x="6020395" y="2970133"/>
            <a:ext cx="2329800" cy="74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5850"/>
              <a:buFont typeface="Montserrat"/>
              <a:buNone/>
            </a:pPr>
            <a:r>
              <a:rPr lang="en-US" sz="4650" b="1">
                <a:solidFill>
                  <a:srgbClr val="272525"/>
                </a:solidFill>
                <a:latin typeface="Josefin Sans"/>
                <a:ea typeface="Josefin Sans"/>
                <a:cs typeface="Josefin Sans"/>
                <a:sym typeface="Josefin Sans"/>
              </a:rPr>
              <a:t>$1.4T+</a:t>
            </a:r>
            <a:endParaRPr sz="4650" i="0" u="none" strike="noStrike" cap="none">
              <a:latin typeface="Josefin Sans"/>
              <a:ea typeface="Josefin Sans"/>
              <a:cs typeface="Josefin Sans"/>
              <a:sym typeface="Josefin Sans"/>
            </a:endParaRPr>
          </a:p>
        </p:txBody>
      </p:sp>
      <p:sp>
        <p:nvSpPr>
          <p:cNvPr id="589" name="Google Shape;589;p48"/>
          <p:cNvSpPr/>
          <p:nvPr/>
        </p:nvSpPr>
        <p:spPr>
          <a:xfrm>
            <a:off x="6020395" y="4001929"/>
            <a:ext cx="2329800" cy="354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200"/>
              <a:buFont typeface="Montserrat"/>
              <a:buNone/>
            </a:pPr>
            <a:r>
              <a:rPr lang="en-US" sz="1500" b="1" i="0" u="none" strike="noStrike" cap="none">
                <a:solidFill>
                  <a:srgbClr val="272525"/>
                </a:solidFill>
                <a:latin typeface="Josefin Sans"/>
                <a:ea typeface="Josefin Sans"/>
                <a:cs typeface="Josefin Sans"/>
                <a:sym typeface="Josefin Sans"/>
              </a:rPr>
              <a:t>TAM </a:t>
            </a:r>
            <a:endParaRPr sz="1500" i="0" u="none" strike="noStrike" cap="none">
              <a:latin typeface="Josefin Sans"/>
              <a:ea typeface="Josefin Sans"/>
              <a:cs typeface="Josefin Sans"/>
              <a:sym typeface="Josefin Sans"/>
            </a:endParaRPr>
          </a:p>
        </p:txBody>
      </p:sp>
      <p:sp>
        <p:nvSpPr>
          <p:cNvPr id="590" name="Google Shape;590;p48"/>
          <p:cNvSpPr/>
          <p:nvPr/>
        </p:nvSpPr>
        <p:spPr>
          <a:xfrm>
            <a:off x="6020400" y="4846676"/>
            <a:ext cx="2329800" cy="1097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750"/>
              <a:buFont typeface="Montserrat"/>
              <a:buNone/>
            </a:pPr>
            <a:r>
              <a:rPr lang="en-US" sz="1350" i="0" u="none" strike="noStrike" cap="none">
                <a:solidFill>
                  <a:srgbClr val="272525"/>
                </a:solidFill>
                <a:latin typeface="Josefin Sans"/>
                <a:ea typeface="Josefin Sans"/>
                <a:cs typeface="Josefin Sans"/>
                <a:sym typeface="Josefin Sans"/>
              </a:rPr>
              <a:t>We unlock new revenue across commerce, media, and social</a:t>
            </a:r>
            <a:endParaRPr sz="1350" i="0" u="none" strike="noStrike" cap="none">
              <a:latin typeface="Josefin Sans"/>
              <a:ea typeface="Josefin Sans"/>
              <a:cs typeface="Josefin Sans"/>
              <a:sym typeface="Josefin Sans"/>
            </a:endParaRPr>
          </a:p>
        </p:txBody>
      </p:sp>
      <p:sp>
        <p:nvSpPr>
          <p:cNvPr id="591" name="Google Shape;591;p48"/>
          <p:cNvSpPr/>
          <p:nvPr/>
        </p:nvSpPr>
        <p:spPr>
          <a:xfrm>
            <a:off x="0" y="6656300"/>
            <a:ext cx="9144000" cy="1573200"/>
          </a:xfrm>
          <a:prstGeom prst="rect">
            <a:avLst/>
          </a:prstGeom>
          <a:solidFill>
            <a:srgbClr val="FFB600"/>
          </a:solidFill>
          <a:ln>
            <a:noFill/>
          </a:ln>
        </p:spPr>
        <p:txBody>
          <a:bodyPr spcFirstLastPara="1" wrap="square" lIns="274300" tIns="0" rIns="274300" bIns="0" anchor="ctr" anchorCtr="0">
            <a:noAutofit/>
          </a:bodyPr>
          <a:lstStyle/>
          <a:p>
            <a:pPr marL="0" marR="0" lvl="0" indent="0" algn="ctr" rtl="0">
              <a:lnSpc>
                <a:spcPct val="100000"/>
              </a:lnSpc>
              <a:spcBef>
                <a:spcPts val="0"/>
              </a:spcBef>
              <a:spcAft>
                <a:spcPts val="0"/>
              </a:spcAft>
              <a:buClr>
                <a:srgbClr val="272525"/>
              </a:buClr>
              <a:buSzPts val="1750"/>
              <a:buFont typeface="Montserrat"/>
              <a:buNone/>
            </a:pPr>
            <a:r>
              <a:rPr lang="en-US" sz="1800">
                <a:latin typeface="Josefin Sans"/>
                <a:ea typeface="Josefin Sans"/>
                <a:cs typeface="Josefin Sans"/>
                <a:sym typeface="Josefin Sans"/>
              </a:rPr>
              <a:t>Positioned to become the </a:t>
            </a:r>
            <a:r>
              <a:rPr lang="en-US" sz="1800" b="1">
                <a:latin typeface="Josefin Sans"/>
                <a:ea typeface="Josefin Sans"/>
                <a:cs typeface="Josefin Sans"/>
                <a:sym typeface="Josefin Sans"/>
              </a:rPr>
              <a:t>system of record for grocery AI</a:t>
            </a:r>
            <a:r>
              <a:rPr lang="en-US" sz="1800">
                <a:latin typeface="Josefin Sans"/>
                <a:ea typeface="Josefin Sans"/>
                <a:cs typeface="Josefin Sans"/>
                <a:sym typeface="Josefin Sans"/>
              </a:rPr>
              <a:t>,  capturing value across the entire shopper and advertiser  journeys</a:t>
            </a:r>
            <a:endParaRPr sz="2150" i="0" u="none" strike="noStrike" cap="none">
              <a:latin typeface="Josefin Sans"/>
              <a:ea typeface="Josefin Sans"/>
              <a:cs typeface="Josefin Sans"/>
              <a:sym typeface="Josefin Sans"/>
            </a:endParaRPr>
          </a:p>
        </p:txBody>
      </p:sp>
      <p:cxnSp>
        <p:nvCxnSpPr>
          <p:cNvPr id="592" name="Google Shape;592;p48"/>
          <p:cNvCxnSpPr/>
          <p:nvPr/>
        </p:nvCxnSpPr>
        <p:spPr>
          <a:xfrm>
            <a:off x="3257550" y="3020775"/>
            <a:ext cx="0" cy="2816700"/>
          </a:xfrm>
          <a:prstGeom prst="straightConnector1">
            <a:avLst/>
          </a:prstGeom>
          <a:noFill/>
          <a:ln w="9525" cap="flat" cmpd="sng">
            <a:solidFill>
              <a:schemeClr val="dk2"/>
            </a:solidFill>
            <a:prstDash val="solid"/>
            <a:round/>
            <a:headEnd type="none" w="med" len="med"/>
            <a:tailEnd type="none" w="med" len="med"/>
          </a:ln>
        </p:spPr>
      </p:cxnSp>
      <p:cxnSp>
        <p:nvCxnSpPr>
          <p:cNvPr id="593" name="Google Shape;593;p48"/>
          <p:cNvCxnSpPr/>
          <p:nvPr/>
        </p:nvCxnSpPr>
        <p:spPr>
          <a:xfrm>
            <a:off x="5924550" y="3020775"/>
            <a:ext cx="0" cy="2816700"/>
          </a:xfrm>
          <a:prstGeom prst="straightConnector1">
            <a:avLst/>
          </a:prstGeom>
          <a:noFill/>
          <a:ln w="9525" cap="flat" cmpd="sng">
            <a:solidFill>
              <a:schemeClr val="dk2"/>
            </a:solidFill>
            <a:prstDash val="solid"/>
            <a:round/>
            <a:headEnd type="none" w="med" len="med"/>
            <a:tailEnd type="none" w="med" len="med"/>
          </a:ln>
        </p:spPr>
      </p:cxnSp>
      <p:pic>
        <p:nvPicPr>
          <p:cNvPr id="594" name="Google Shape;594;p48" title="delectable-white_large.png"/>
          <p:cNvPicPr preferRelativeResize="0"/>
          <p:nvPr/>
        </p:nvPicPr>
        <p:blipFill>
          <a:blip r:embed="rId4">
            <a:alphaModFix/>
          </a:blip>
          <a:stretch>
            <a:fillRect/>
          </a:stretch>
        </p:blipFill>
        <p:spPr>
          <a:xfrm>
            <a:off x="12736738" y="7799153"/>
            <a:ext cx="1728215" cy="2784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599"/>
        <p:cNvGrpSpPr/>
        <p:nvPr/>
      </p:nvGrpSpPr>
      <p:grpSpPr>
        <a:xfrm>
          <a:off x="0" y="0"/>
          <a:ext cx="0" cy="0"/>
          <a:chOff x="0" y="0"/>
          <a:chExt cx="0" cy="0"/>
        </a:xfrm>
      </p:grpSpPr>
      <p:sp>
        <p:nvSpPr>
          <p:cNvPr id="600" name="Google Shape;600;p49"/>
          <p:cNvSpPr/>
          <p:nvPr/>
        </p:nvSpPr>
        <p:spPr>
          <a:xfrm>
            <a:off x="12250" y="0"/>
            <a:ext cx="14630400" cy="11511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01" name="Google Shape;601;p49"/>
          <p:cNvSpPr/>
          <p:nvPr/>
        </p:nvSpPr>
        <p:spPr>
          <a:xfrm>
            <a:off x="841248" y="1455610"/>
            <a:ext cx="1609500" cy="1609500"/>
          </a:xfrm>
          <a:prstGeom prst="ellipse">
            <a:avLst/>
          </a:prstGeom>
          <a:blipFill rotWithShape="1">
            <a:blip r:embed="rId3">
              <a:alphaModFix/>
            </a:blip>
            <a:stretch>
              <a:fillRect/>
            </a:stretch>
          </a:blipFill>
          <a:ln w="20325" cap="flat" cmpd="sng">
            <a:solidFill>
              <a:srgbClr val="ADCBE6"/>
            </a:solidFill>
            <a:prstDash val="solid"/>
            <a:round/>
            <a:headEnd type="none" w="sm" len="sm"/>
            <a:tailEnd type="none" w="sm" len="sm"/>
          </a:ln>
        </p:spPr>
        <p:txBody>
          <a:bodyPr spcFirstLastPara="1" wrap="square" lIns="73150" tIns="36550" rIns="73150" bIns="36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chemeClr val="lt1"/>
              </a:solidFill>
              <a:latin typeface="Josefin Sans"/>
              <a:ea typeface="Josefin Sans"/>
              <a:cs typeface="Josefin Sans"/>
              <a:sym typeface="Josefin Sans"/>
            </a:endParaRPr>
          </a:p>
        </p:txBody>
      </p:sp>
      <p:sp>
        <p:nvSpPr>
          <p:cNvPr id="602" name="Google Shape;602;p49"/>
          <p:cNvSpPr txBox="1"/>
          <p:nvPr/>
        </p:nvSpPr>
        <p:spPr>
          <a:xfrm>
            <a:off x="1097280" y="339938"/>
            <a:ext cx="13402500" cy="46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US" sz="3050" b="1">
                <a:solidFill>
                  <a:srgbClr val="001F5B"/>
                </a:solidFill>
                <a:latin typeface="Josefin Sans"/>
                <a:ea typeface="Josefin Sans"/>
                <a:cs typeface="Josefin Sans"/>
                <a:sym typeface="Josefin Sans"/>
              </a:rPr>
              <a:t>Treasures from AI, Grocery &amp; Retail Experience and Network</a:t>
            </a:r>
            <a:endParaRPr sz="3050" b="1">
              <a:solidFill>
                <a:srgbClr val="001F5B"/>
              </a:solidFill>
              <a:latin typeface="Josefin Sans"/>
              <a:ea typeface="Josefin Sans"/>
              <a:cs typeface="Josefin Sans"/>
              <a:sym typeface="Josefin Sans"/>
            </a:endParaRPr>
          </a:p>
        </p:txBody>
      </p:sp>
      <p:grpSp>
        <p:nvGrpSpPr>
          <p:cNvPr id="603" name="Google Shape;603;p49"/>
          <p:cNvGrpSpPr/>
          <p:nvPr/>
        </p:nvGrpSpPr>
        <p:grpSpPr>
          <a:xfrm>
            <a:off x="2865120" y="1371600"/>
            <a:ext cx="11399520" cy="2023920"/>
            <a:chOff x="3581400" y="1714500"/>
            <a:chExt cx="14249400" cy="2529900"/>
          </a:xfrm>
        </p:grpSpPr>
        <p:sp>
          <p:nvSpPr>
            <p:cNvPr id="604" name="Google Shape;604;p49"/>
            <p:cNvSpPr txBox="1"/>
            <p:nvPr/>
          </p:nvSpPr>
          <p:spPr>
            <a:xfrm>
              <a:off x="3581400" y="1714500"/>
              <a:ext cx="6477000" cy="384600"/>
            </a:xfrm>
            <a:prstGeom prst="rect">
              <a:avLst/>
            </a:prstGeom>
            <a:noFill/>
            <a:ln>
              <a:noFill/>
            </a:ln>
          </p:spPr>
          <p:txBody>
            <a:bodyPr spcFirstLastPara="1" wrap="square" lIns="0" tIns="0" rIns="0" bIns="0" anchor="t" anchorCtr="0">
              <a:spAutoFit/>
            </a:bodyPr>
            <a:lstStyle/>
            <a:p>
              <a:pPr marL="0" marR="0" lvl="0" indent="0" algn="l" rtl="0">
                <a:lnSpc>
                  <a:spcPct val="151020"/>
                </a:lnSpc>
                <a:spcBef>
                  <a:spcPts val="0"/>
                </a:spcBef>
                <a:spcAft>
                  <a:spcPts val="0"/>
                </a:spcAft>
                <a:buClr>
                  <a:srgbClr val="000000"/>
                </a:buClr>
                <a:buSzPts val="2000"/>
                <a:buFont typeface="Arial"/>
                <a:buNone/>
              </a:pPr>
              <a:r>
                <a:rPr lang="en-US" sz="2000" b="1" i="0" u="sng" strike="noStrike" cap="none">
                  <a:solidFill>
                    <a:srgbClr val="3C5877"/>
                  </a:solidFill>
                  <a:latin typeface="Josefin Sans"/>
                  <a:ea typeface="Josefin Sans"/>
                  <a:cs typeface="Josefin Sans"/>
                  <a:sym typeface="Josefin Sans"/>
                  <a:hlinkClick r:id="rId4">
                    <a:extLst>
                      <a:ext uri="{A12FA001-AC4F-418D-AE19-62706E023703}">
                        <ahyp:hlinkClr xmlns:ahyp="http://schemas.microsoft.com/office/drawing/2018/hyperlinkcolor" val="tx"/>
                      </a:ext>
                    </a:extLst>
                  </a:hlinkClick>
                </a:rPr>
                <a:t>Joseph Lee</a:t>
              </a:r>
              <a:r>
                <a:rPr lang="en-US" sz="2000" b="1" i="0" u="none" strike="noStrike" cap="none">
                  <a:solidFill>
                    <a:srgbClr val="3C5877"/>
                  </a:solidFill>
                  <a:latin typeface="Josefin Sans"/>
                  <a:ea typeface="Josefin Sans"/>
                  <a:cs typeface="Josefin Sans"/>
                  <a:sym typeface="Josefin Sans"/>
                </a:rPr>
                <a:t> -</a:t>
              </a:r>
              <a:r>
                <a:rPr lang="en-US" sz="2000" b="1" i="0" u="none" strike="noStrike" cap="none">
                  <a:solidFill>
                    <a:schemeClr val="dk1"/>
                  </a:solidFill>
                  <a:latin typeface="Josefin Sans"/>
                  <a:ea typeface="Josefin Sans"/>
                  <a:cs typeface="Josefin Sans"/>
                  <a:sym typeface="Josefin Sans"/>
                </a:rPr>
                <a:t> </a:t>
              </a:r>
              <a:r>
                <a:rPr lang="en-US" sz="1600" b="1" i="0" u="none" strike="noStrike" cap="none">
                  <a:solidFill>
                    <a:schemeClr val="dk1"/>
                  </a:solidFill>
                  <a:latin typeface="Josefin Sans"/>
                  <a:ea typeface="Josefin Sans"/>
                  <a:cs typeface="Josefin Sans"/>
                  <a:sym typeface="Josefin Sans"/>
                </a:rPr>
                <a:t>CEO and CRO</a:t>
              </a:r>
              <a:endParaRPr sz="1100" i="0" u="none" strike="noStrike" cap="none">
                <a:solidFill>
                  <a:schemeClr val="dk1"/>
                </a:solidFill>
                <a:latin typeface="Josefin Sans"/>
                <a:ea typeface="Josefin Sans"/>
                <a:cs typeface="Josefin Sans"/>
                <a:sym typeface="Josefin Sans"/>
              </a:endParaRPr>
            </a:p>
          </p:txBody>
        </p:sp>
        <p:sp>
          <p:nvSpPr>
            <p:cNvPr id="605" name="Google Shape;605;p49"/>
            <p:cNvSpPr txBox="1"/>
            <p:nvPr/>
          </p:nvSpPr>
          <p:spPr>
            <a:xfrm>
              <a:off x="3581400" y="2250876"/>
              <a:ext cx="14249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C5877"/>
                  </a:solidFill>
                  <a:latin typeface="Josefin Sans"/>
                  <a:ea typeface="Josefin Sans"/>
                  <a:cs typeface="Josefin Sans"/>
                  <a:sym typeface="Josefin Sans"/>
                </a:rPr>
                <a:t>+ 26 years experience in sales and marketing, e-commerce expert, C-Suite and Board member.</a:t>
              </a:r>
              <a:endParaRPr sz="1100" i="0" u="none" strike="noStrike" cap="none">
                <a:solidFill>
                  <a:srgbClr val="000000"/>
                </a:solidFill>
                <a:latin typeface="Josefin Sans"/>
                <a:ea typeface="Josefin Sans"/>
                <a:cs typeface="Josefin Sans"/>
                <a:sym typeface="Josefin Sans"/>
              </a:endParaRPr>
            </a:p>
          </p:txBody>
        </p:sp>
        <p:sp>
          <p:nvSpPr>
            <p:cNvPr id="606" name="Google Shape;606;p49"/>
            <p:cNvSpPr txBox="1"/>
            <p:nvPr/>
          </p:nvSpPr>
          <p:spPr>
            <a:xfrm>
              <a:off x="3581400" y="2705100"/>
              <a:ext cx="14249400" cy="1539300"/>
            </a:xfrm>
            <a:prstGeom prst="rect">
              <a:avLst/>
            </a:prstGeom>
            <a:noFill/>
            <a:ln>
              <a:noFill/>
            </a:ln>
          </p:spPr>
          <p:txBody>
            <a:bodyPr spcFirstLastPara="1" wrap="square" lIns="0" tIns="0" rIns="0" bIns="0" anchor="t" anchorCtr="0">
              <a:spAutoFit/>
            </a:bodyPr>
            <a:lstStyle/>
            <a:p>
              <a:pPr marL="368300" marR="0" lvl="0" indent="-292100" algn="l" rtl="0">
                <a:lnSpc>
                  <a:spcPct val="100000"/>
                </a:lnSpc>
                <a:spcBef>
                  <a:spcPts val="0"/>
                </a:spcBef>
                <a:spcAft>
                  <a:spcPts val="0"/>
                </a:spcAft>
                <a:buClr>
                  <a:srgbClr val="000000"/>
                </a:buClr>
                <a:buSzPts val="1600"/>
                <a:buFont typeface="Josefin Sans"/>
                <a:buChar char="●"/>
              </a:pPr>
              <a:r>
                <a:rPr lang="en-US" sz="1600" i="0" u="none" strike="noStrike" cap="none">
                  <a:solidFill>
                    <a:schemeClr val="dk1"/>
                  </a:solidFill>
                  <a:latin typeface="Josefin Sans"/>
                  <a:ea typeface="Josefin Sans"/>
                  <a:cs typeface="Josefin Sans"/>
                  <a:sym typeface="Josefin Sans"/>
                </a:rPr>
                <a:t>Led</a:t>
              </a:r>
              <a:r>
                <a:rPr lang="en-US" sz="1600" i="0" u="none" strike="noStrike" cap="none">
                  <a:solidFill>
                    <a:srgbClr val="737373"/>
                  </a:solidFill>
                  <a:latin typeface="Josefin Sans"/>
                  <a:ea typeface="Josefin Sans"/>
                  <a:cs typeface="Josefin Sans"/>
                  <a:sym typeface="Josefin Sans"/>
                </a:rPr>
                <a:t> </a:t>
              </a:r>
              <a:r>
                <a:rPr lang="en-US" sz="1600" b="1" i="0" u="none" strike="noStrike" cap="none">
                  <a:solidFill>
                    <a:srgbClr val="3C5877"/>
                  </a:solidFill>
                  <a:latin typeface="Josefin Sans"/>
                  <a:ea typeface="Josefin Sans"/>
                  <a:cs typeface="Josefin Sans"/>
                  <a:sym typeface="Josefin Sans"/>
                </a:rPr>
                <a:t>VTEX</a:t>
              </a:r>
              <a:r>
                <a:rPr lang="en-US" sz="1600" i="0" u="none" strike="noStrike" cap="none">
                  <a:solidFill>
                    <a:srgbClr val="737373"/>
                  </a:solidFill>
                  <a:latin typeface="Josefin Sans"/>
                  <a:ea typeface="Josefin Sans"/>
                  <a:cs typeface="Josefin Sans"/>
                  <a:sym typeface="Josefin Sans"/>
                </a:rPr>
                <a:t> </a:t>
              </a:r>
              <a:r>
                <a:rPr lang="en-US" sz="1600" i="0" u="none" strike="noStrike" cap="none">
                  <a:solidFill>
                    <a:schemeClr val="dk1"/>
                  </a:solidFill>
                  <a:latin typeface="Josefin Sans"/>
                  <a:ea typeface="Josefin Sans"/>
                  <a:cs typeface="Josefin Sans"/>
                  <a:sym typeface="Josefin Sans"/>
                </a:rPr>
                <a:t>from </a:t>
              </a:r>
              <a:r>
                <a:rPr lang="en-US" sz="1600" b="1" i="0" u="none" strike="noStrike" cap="none">
                  <a:solidFill>
                    <a:srgbClr val="3C5877"/>
                  </a:solidFill>
                  <a:latin typeface="Josefin Sans"/>
                  <a:ea typeface="Josefin Sans"/>
                  <a:cs typeface="Josefin Sans"/>
                  <a:sym typeface="Josefin Sans"/>
                </a:rPr>
                <a:t>$400M to $4.7B</a:t>
              </a:r>
              <a:r>
                <a:rPr lang="en-US" sz="1600" i="0" u="none" strike="noStrike" cap="none">
                  <a:solidFill>
                    <a:schemeClr val="dk1"/>
                  </a:solidFill>
                  <a:latin typeface="Josefin Sans"/>
                  <a:ea typeface="Josefin Sans"/>
                  <a:cs typeface="Josefin Sans"/>
                  <a:sym typeface="Josefin Sans"/>
                </a:rPr>
                <a:t>, as the Chief Revenue Officer, resulting in a </a:t>
              </a:r>
              <a:r>
                <a:rPr lang="en-US" sz="1600" b="1" i="0" u="none" strike="noStrike" cap="none">
                  <a:solidFill>
                    <a:schemeClr val="dk2"/>
                  </a:solidFill>
                  <a:latin typeface="Josefin Sans"/>
                  <a:ea typeface="Josefin Sans"/>
                  <a:cs typeface="Josefin Sans"/>
                  <a:sym typeface="Josefin Sans"/>
                </a:rPr>
                <a:t>NYSE IPO</a:t>
              </a:r>
              <a:r>
                <a:rPr lang="en-US" sz="1600" i="0" u="none" strike="noStrike" cap="none">
                  <a:solidFill>
                    <a:schemeClr val="dk1"/>
                  </a:solidFill>
                  <a:latin typeface="Josefin Sans"/>
                  <a:ea typeface="Josefin Sans"/>
                  <a:cs typeface="Josefin Sans"/>
                  <a:sym typeface="Josefin Sans"/>
                </a:rPr>
                <a:t>. </a:t>
              </a:r>
              <a:endParaRPr sz="1100" i="0" u="none" strike="noStrike" cap="none">
                <a:solidFill>
                  <a:schemeClr val="dk1"/>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rgbClr val="000000"/>
                </a:buClr>
                <a:buSzPts val="1600"/>
                <a:buFont typeface="Josefin Sans"/>
                <a:buChar char="●"/>
              </a:pPr>
              <a:r>
                <a:rPr lang="en-US" sz="1600" i="0" u="none" strike="noStrike" cap="none">
                  <a:solidFill>
                    <a:schemeClr val="dk1"/>
                  </a:solidFill>
                  <a:latin typeface="Josefin Sans"/>
                  <a:ea typeface="Josefin Sans"/>
                  <a:cs typeface="Josefin Sans"/>
                  <a:sym typeface="Josefin Sans"/>
                </a:rPr>
                <a:t>Drove market penetration at </a:t>
              </a:r>
              <a:r>
                <a:rPr lang="en-US" sz="1600" b="1" i="0" u="none" strike="noStrike" cap="none">
                  <a:solidFill>
                    <a:srgbClr val="3C5877"/>
                  </a:solidFill>
                  <a:latin typeface="Josefin Sans"/>
                  <a:ea typeface="Josefin Sans"/>
                  <a:cs typeface="Josefin Sans"/>
                  <a:sym typeface="Josefin Sans"/>
                </a:rPr>
                <a:t>ATG</a:t>
              </a:r>
              <a:r>
                <a:rPr lang="en-US" sz="1600" i="0" u="none" strike="noStrike" cap="none">
                  <a:solidFill>
                    <a:srgbClr val="737373"/>
                  </a:solidFill>
                  <a:latin typeface="Josefin Sans"/>
                  <a:ea typeface="Josefin Sans"/>
                  <a:cs typeface="Josefin Sans"/>
                  <a:sym typeface="Josefin Sans"/>
                </a:rPr>
                <a:t> </a:t>
              </a:r>
              <a:r>
                <a:rPr lang="en-US" sz="1600" i="0" u="none" strike="noStrike" cap="none">
                  <a:solidFill>
                    <a:schemeClr val="dk1"/>
                  </a:solidFill>
                  <a:latin typeface="Josefin Sans"/>
                  <a:ea typeface="Josefin Sans"/>
                  <a:cs typeface="Josefin Sans"/>
                  <a:sym typeface="Josefin Sans"/>
                </a:rPr>
                <a:t>- acquired by</a:t>
              </a:r>
              <a:r>
                <a:rPr lang="en-US" sz="1600" i="0" u="none" strike="noStrike" cap="none">
                  <a:solidFill>
                    <a:srgbClr val="737373"/>
                  </a:solidFill>
                  <a:latin typeface="Josefin Sans"/>
                  <a:ea typeface="Josefin Sans"/>
                  <a:cs typeface="Josefin Sans"/>
                  <a:sym typeface="Josefin Sans"/>
                </a:rPr>
                <a:t> </a:t>
              </a:r>
              <a:r>
                <a:rPr lang="en-US" sz="1600" b="1" i="0" u="none" strike="noStrike" cap="none">
                  <a:solidFill>
                    <a:srgbClr val="3C5877"/>
                  </a:solidFill>
                  <a:latin typeface="Josefin Sans"/>
                  <a:ea typeface="Josefin Sans"/>
                  <a:cs typeface="Josefin Sans"/>
                  <a:sym typeface="Josefin Sans"/>
                </a:rPr>
                <a:t>Oracle for $1B.</a:t>
              </a:r>
              <a:endParaRPr sz="1600" b="1" i="0" u="none" strike="noStrike" cap="none">
                <a:solidFill>
                  <a:srgbClr val="3C5877"/>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rgbClr val="000000"/>
                </a:buClr>
                <a:buSzPts val="1600"/>
                <a:buFont typeface="Josefin Sans"/>
                <a:buChar char="●"/>
              </a:pPr>
              <a:r>
                <a:rPr lang="en-US" sz="1600" i="0" u="none" strike="noStrike" cap="none">
                  <a:solidFill>
                    <a:schemeClr val="dk1"/>
                  </a:solidFill>
                  <a:latin typeface="Josefin Sans"/>
                  <a:ea typeface="Josefin Sans"/>
                  <a:cs typeface="Josefin Sans"/>
                  <a:sym typeface="Josefin Sans"/>
                </a:rPr>
                <a:t>Grew hybris from $6M to $115M in revenue resulting in a sale to </a:t>
              </a:r>
              <a:r>
                <a:rPr lang="en-US" sz="1600" b="1" i="0" u="none" strike="noStrike" cap="none">
                  <a:solidFill>
                    <a:srgbClr val="254F70"/>
                  </a:solidFill>
                  <a:latin typeface="Josefin Sans"/>
                  <a:ea typeface="Josefin Sans"/>
                  <a:cs typeface="Josefin Sans"/>
                  <a:sym typeface="Josefin Sans"/>
                </a:rPr>
                <a:t>SAP for $1.5B</a:t>
              </a:r>
              <a:r>
                <a:rPr lang="en-US" sz="1600" i="0" u="none" strike="noStrike" cap="none">
                  <a:solidFill>
                    <a:schemeClr val="dk1"/>
                  </a:solidFill>
                  <a:latin typeface="Josefin Sans"/>
                  <a:ea typeface="Josefin Sans"/>
                  <a:cs typeface="Josefin Sans"/>
                  <a:sym typeface="Josefin Sans"/>
                </a:rPr>
                <a:t>.</a:t>
              </a:r>
              <a:endParaRPr sz="1600" i="0" u="none" strike="noStrike" cap="none">
                <a:solidFill>
                  <a:schemeClr val="dk1"/>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rgbClr val="000000"/>
                </a:buClr>
                <a:buSzPts val="1600"/>
                <a:buFont typeface="Josefin Sans"/>
                <a:buChar char="●"/>
              </a:pPr>
              <a:r>
                <a:rPr lang="en-US" sz="1600" i="0" u="none" strike="noStrike" cap="none">
                  <a:solidFill>
                    <a:schemeClr val="dk1"/>
                  </a:solidFill>
                  <a:latin typeface="Josefin Sans"/>
                  <a:ea typeface="Josefin Sans"/>
                  <a:cs typeface="Josefin Sans"/>
                  <a:sym typeface="Josefin Sans"/>
                </a:rPr>
                <a:t>As SVP Global Sales led the shift from services to product, growing </a:t>
              </a:r>
              <a:r>
                <a:rPr lang="en-US" sz="1600" b="1" i="0" u="none" strike="noStrike" cap="none">
                  <a:solidFill>
                    <a:srgbClr val="3C5877"/>
                  </a:solidFill>
                  <a:latin typeface="Josefin Sans"/>
                  <a:ea typeface="Josefin Sans"/>
                  <a:cs typeface="Josefin Sans"/>
                  <a:sym typeface="Josefin Sans"/>
                </a:rPr>
                <a:t>MyWebGrocer</a:t>
              </a:r>
              <a:r>
                <a:rPr lang="en-US" sz="1600" i="0" u="none" strike="noStrike" cap="none">
                  <a:solidFill>
                    <a:srgbClr val="737373"/>
                  </a:solidFill>
                  <a:latin typeface="Josefin Sans"/>
                  <a:ea typeface="Josefin Sans"/>
                  <a:cs typeface="Josefin Sans"/>
                  <a:sym typeface="Josefin Sans"/>
                </a:rPr>
                <a:t> </a:t>
              </a:r>
              <a:r>
                <a:rPr lang="en-US" sz="1600" i="0" u="none" strike="noStrike" cap="none">
                  <a:solidFill>
                    <a:schemeClr val="dk1"/>
                  </a:solidFill>
                  <a:latin typeface="Josefin Sans"/>
                  <a:ea typeface="Josefin Sans"/>
                  <a:cs typeface="Josefin Sans"/>
                  <a:sym typeface="Josefin Sans"/>
                </a:rPr>
                <a:t>(MWG) revenue from</a:t>
              </a:r>
              <a:r>
                <a:rPr lang="en-US" sz="1600" i="0" u="none" strike="noStrike" cap="none">
                  <a:solidFill>
                    <a:srgbClr val="737373"/>
                  </a:solidFill>
                  <a:latin typeface="Josefin Sans"/>
                  <a:ea typeface="Josefin Sans"/>
                  <a:cs typeface="Josefin Sans"/>
                  <a:sym typeface="Josefin Sans"/>
                </a:rPr>
                <a:t> </a:t>
              </a:r>
              <a:r>
                <a:rPr lang="en-US" sz="1600" b="1" i="0" u="none" strike="noStrike" cap="none">
                  <a:solidFill>
                    <a:srgbClr val="3C5877"/>
                  </a:solidFill>
                  <a:latin typeface="Josefin Sans"/>
                  <a:ea typeface="Josefin Sans"/>
                  <a:cs typeface="Josefin Sans"/>
                  <a:sym typeface="Josefin Sans"/>
                </a:rPr>
                <a:t>$68M to $120M</a:t>
              </a:r>
              <a:r>
                <a:rPr lang="en-US" sz="1600" b="1" i="0" u="none" strike="noStrike" cap="none">
                  <a:solidFill>
                    <a:srgbClr val="737373"/>
                  </a:solidFill>
                  <a:latin typeface="Josefin Sans"/>
                  <a:ea typeface="Josefin Sans"/>
                  <a:cs typeface="Josefin Sans"/>
                  <a:sym typeface="Josefin Sans"/>
                </a:rPr>
                <a:t> - </a:t>
              </a:r>
              <a:r>
                <a:rPr lang="en-US" sz="1600" i="0" u="none" strike="noStrike" cap="none">
                  <a:solidFill>
                    <a:schemeClr val="dk1"/>
                  </a:solidFill>
                  <a:latin typeface="Josefin Sans"/>
                  <a:ea typeface="Josefin Sans"/>
                  <a:cs typeface="Josefin Sans"/>
                  <a:sym typeface="Josefin Sans"/>
                </a:rPr>
                <a:t>acquired by Mi9 Retail.</a:t>
              </a:r>
              <a:endParaRPr sz="1100" i="0" u="none" strike="noStrike" cap="none">
                <a:solidFill>
                  <a:schemeClr val="dk1"/>
                </a:solidFill>
                <a:latin typeface="Josefin Sans"/>
                <a:ea typeface="Josefin Sans"/>
                <a:cs typeface="Josefin Sans"/>
                <a:sym typeface="Josefin Sans"/>
              </a:endParaRPr>
            </a:p>
          </p:txBody>
        </p:sp>
      </p:grpSp>
      <p:sp>
        <p:nvSpPr>
          <p:cNvPr id="607" name="Google Shape;607;p49"/>
          <p:cNvSpPr/>
          <p:nvPr/>
        </p:nvSpPr>
        <p:spPr>
          <a:xfrm>
            <a:off x="841248" y="3773281"/>
            <a:ext cx="1609500" cy="1609500"/>
          </a:xfrm>
          <a:prstGeom prst="ellipse">
            <a:avLst/>
          </a:prstGeom>
          <a:blipFill rotWithShape="1">
            <a:blip r:embed="rId5">
              <a:alphaModFix/>
            </a:blip>
            <a:stretch>
              <a:fillRect/>
            </a:stretch>
          </a:blipFill>
          <a:ln w="20325" cap="flat" cmpd="sng">
            <a:solidFill>
              <a:srgbClr val="ADCBE6"/>
            </a:solidFill>
            <a:prstDash val="solid"/>
            <a:round/>
            <a:headEnd type="none" w="sm" len="sm"/>
            <a:tailEnd type="none" w="sm" len="sm"/>
          </a:ln>
        </p:spPr>
        <p:txBody>
          <a:bodyPr spcFirstLastPara="1" wrap="square" lIns="73150" tIns="36550" rIns="73150" bIns="36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chemeClr val="lt1"/>
              </a:solidFill>
              <a:latin typeface="Josefin Sans"/>
              <a:ea typeface="Josefin Sans"/>
              <a:cs typeface="Josefin Sans"/>
              <a:sym typeface="Josefin Sans"/>
            </a:endParaRPr>
          </a:p>
        </p:txBody>
      </p:sp>
      <p:grpSp>
        <p:nvGrpSpPr>
          <p:cNvPr id="608" name="Google Shape;608;p49"/>
          <p:cNvGrpSpPr/>
          <p:nvPr/>
        </p:nvGrpSpPr>
        <p:grpSpPr>
          <a:xfrm>
            <a:off x="2865120" y="3566160"/>
            <a:ext cx="11399520" cy="2023920"/>
            <a:chOff x="3581400" y="1714500"/>
            <a:chExt cx="14249400" cy="2529900"/>
          </a:xfrm>
        </p:grpSpPr>
        <p:sp>
          <p:nvSpPr>
            <p:cNvPr id="609" name="Google Shape;609;p49"/>
            <p:cNvSpPr txBox="1"/>
            <p:nvPr/>
          </p:nvSpPr>
          <p:spPr>
            <a:xfrm>
              <a:off x="3581400" y="1714500"/>
              <a:ext cx="6477000" cy="384900"/>
            </a:xfrm>
            <a:prstGeom prst="rect">
              <a:avLst/>
            </a:prstGeom>
            <a:noFill/>
            <a:ln>
              <a:noFill/>
            </a:ln>
          </p:spPr>
          <p:txBody>
            <a:bodyPr spcFirstLastPara="1" wrap="square" lIns="0" tIns="0" rIns="0" bIns="0" anchor="t" anchorCtr="0">
              <a:spAutoFit/>
            </a:bodyPr>
            <a:lstStyle/>
            <a:p>
              <a:pPr marL="0" marR="0" lvl="0" indent="0" algn="l" rtl="0">
                <a:lnSpc>
                  <a:spcPct val="150960"/>
                </a:lnSpc>
                <a:spcBef>
                  <a:spcPts val="0"/>
                </a:spcBef>
                <a:spcAft>
                  <a:spcPts val="0"/>
                </a:spcAft>
                <a:buClr>
                  <a:srgbClr val="000000"/>
                </a:buClr>
                <a:buSzPts val="2000"/>
                <a:buFont typeface="Arial"/>
                <a:buNone/>
              </a:pPr>
              <a:r>
                <a:rPr lang="en-US" sz="2000" b="1" i="0" u="sng" strike="noStrike" cap="none">
                  <a:solidFill>
                    <a:srgbClr val="3C5877"/>
                  </a:solidFill>
                  <a:latin typeface="Josefin Sans"/>
                  <a:ea typeface="Josefin Sans"/>
                  <a:cs typeface="Josefin Sans"/>
                  <a:sym typeface="Josefin Sans"/>
                  <a:hlinkClick r:id="rId6">
                    <a:extLst>
                      <a:ext uri="{A12FA001-AC4F-418D-AE19-62706E023703}">
                        <ahyp:hlinkClr xmlns:ahyp="http://schemas.microsoft.com/office/drawing/2018/hyperlinkcolor" val="tx"/>
                      </a:ext>
                    </a:extLst>
                  </a:hlinkClick>
                </a:rPr>
                <a:t>Sanjay Mehta</a:t>
              </a:r>
              <a:r>
                <a:rPr lang="en-US" sz="2000" b="1" i="0" u="none" strike="noStrike" cap="none">
                  <a:solidFill>
                    <a:srgbClr val="3C5877"/>
                  </a:solidFill>
                  <a:latin typeface="Josefin Sans"/>
                  <a:ea typeface="Josefin Sans"/>
                  <a:cs typeface="Josefin Sans"/>
                  <a:sym typeface="Josefin Sans"/>
                </a:rPr>
                <a:t> </a:t>
              </a:r>
              <a:r>
                <a:rPr lang="en-US" sz="1600" b="1" i="0" u="none" strike="noStrike" cap="none">
                  <a:solidFill>
                    <a:schemeClr val="dk1"/>
                  </a:solidFill>
                  <a:latin typeface="Josefin Sans"/>
                  <a:ea typeface="Josefin Sans"/>
                  <a:cs typeface="Josefin Sans"/>
                  <a:sym typeface="Josefin Sans"/>
                </a:rPr>
                <a:t>- CPO</a:t>
              </a:r>
              <a:endParaRPr sz="1100" i="0" u="none" strike="noStrike" cap="none">
                <a:solidFill>
                  <a:schemeClr val="dk1"/>
                </a:solidFill>
                <a:latin typeface="Josefin Sans"/>
                <a:ea typeface="Josefin Sans"/>
                <a:cs typeface="Josefin Sans"/>
                <a:sym typeface="Josefin Sans"/>
              </a:endParaRPr>
            </a:p>
          </p:txBody>
        </p:sp>
        <p:sp>
          <p:nvSpPr>
            <p:cNvPr id="610" name="Google Shape;610;p49"/>
            <p:cNvSpPr txBox="1"/>
            <p:nvPr/>
          </p:nvSpPr>
          <p:spPr>
            <a:xfrm>
              <a:off x="3581400" y="2250876"/>
              <a:ext cx="14249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C5877"/>
                  </a:solidFill>
                  <a:latin typeface="Josefin Sans"/>
                  <a:ea typeface="Josefin Sans"/>
                  <a:cs typeface="Josefin Sans"/>
                  <a:sym typeface="Josefin Sans"/>
                </a:rPr>
                <a:t>+ 25 years experience in enterprise technology and sales, ecommerce, search, and AI expert.</a:t>
              </a:r>
              <a:endParaRPr sz="1100" i="0" u="none" strike="noStrike" cap="none">
                <a:solidFill>
                  <a:srgbClr val="000000"/>
                </a:solidFill>
                <a:latin typeface="Josefin Sans"/>
                <a:ea typeface="Josefin Sans"/>
                <a:cs typeface="Josefin Sans"/>
                <a:sym typeface="Josefin Sans"/>
              </a:endParaRPr>
            </a:p>
          </p:txBody>
        </p:sp>
        <p:sp>
          <p:nvSpPr>
            <p:cNvPr id="611" name="Google Shape;611;p49"/>
            <p:cNvSpPr txBox="1"/>
            <p:nvPr/>
          </p:nvSpPr>
          <p:spPr>
            <a:xfrm>
              <a:off x="3581400" y="2705100"/>
              <a:ext cx="14249400" cy="1539300"/>
            </a:xfrm>
            <a:prstGeom prst="rect">
              <a:avLst/>
            </a:prstGeom>
            <a:noFill/>
            <a:ln>
              <a:noFill/>
            </a:ln>
          </p:spPr>
          <p:txBody>
            <a:bodyPr spcFirstLastPara="1" wrap="square" lIns="0" tIns="0" rIns="0" bIns="0" anchor="t" anchorCtr="0">
              <a:spAutoFit/>
            </a:bodyPr>
            <a:lstStyle/>
            <a:p>
              <a:pPr marL="368300" marR="0" lvl="0" indent="-292100" algn="l" rtl="0">
                <a:lnSpc>
                  <a:spcPct val="100000"/>
                </a:lnSpc>
                <a:spcBef>
                  <a:spcPts val="0"/>
                </a:spcBef>
                <a:spcAft>
                  <a:spcPts val="0"/>
                </a:spcAft>
                <a:buClr>
                  <a:srgbClr val="000000"/>
                </a:buClr>
                <a:buSzPts val="1600"/>
                <a:buFont typeface="Josefin Sans"/>
                <a:buChar char="●"/>
              </a:pPr>
              <a:r>
                <a:rPr lang="en-US" sz="1600" i="0" u="none" strike="noStrike" cap="none">
                  <a:solidFill>
                    <a:schemeClr val="dk1"/>
                  </a:solidFill>
                  <a:latin typeface="Josefin Sans"/>
                  <a:ea typeface="Josefin Sans"/>
                  <a:cs typeface="Josefin Sans"/>
                  <a:sym typeface="Josefin Sans"/>
                </a:rPr>
                <a:t>Google Vertex AI Engineering Principal at Kin &amp; Carta / Valtech</a:t>
              </a:r>
              <a:br>
                <a:rPr lang="en-US" sz="1600" i="0" u="none" strike="noStrike" cap="none">
                  <a:solidFill>
                    <a:schemeClr val="dk1"/>
                  </a:solidFill>
                  <a:latin typeface="Josefin Sans"/>
                  <a:ea typeface="Josefin Sans"/>
                  <a:cs typeface="Josefin Sans"/>
                  <a:sym typeface="Josefin Sans"/>
                </a:rPr>
              </a:br>
              <a:r>
                <a:rPr lang="en-US" sz="1600" i="0" u="none" strike="noStrike" cap="none">
                  <a:solidFill>
                    <a:schemeClr val="dk1"/>
                  </a:solidFill>
                  <a:latin typeface="Josefin Sans"/>
                  <a:ea typeface="Josefin Sans"/>
                  <a:cs typeface="Josefin Sans"/>
                  <a:sym typeface="Josefin Sans"/>
                </a:rPr>
                <a:t>Led</a:t>
              </a:r>
              <a:r>
                <a:rPr lang="en-US" sz="1600" i="0" u="none" strike="noStrike" cap="none">
                  <a:solidFill>
                    <a:srgbClr val="737373"/>
                  </a:solidFill>
                  <a:latin typeface="Josefin Sans"/>
                  <a:ea typeface="Josefin Sans"/>
                  <a:cs typeface="Josefin Sans"/>
                  <a:sym typeface="Josefin Sans"/>
                </a:rPr>
                <a:t> </a:t>
              </a:r>
              <a:r>
                <a:rPr lang="en-US" sz="1600" b="1" i="0" u="none" strike="noStrike" cap="none">
                  <a:solidFill>
                    <a:srgbClr val="3C5877"/>
                  </a:solidFill>
                  <a:latin typeface="Josefin Sans"/>
                  <a:ea typeface="Josefin Sans"/>
                  <a:cs typeface="Josefin Sans"/>
                  <a:sym typeface="Josefin Sans"/>
                </a:rPr>
                <a:t>Lucidworks</a:t>
              </a:r>
              <a:r>
                <a:rPr lang="en-US" sz="1600" i="0" u="none" strike="noStrike" cap="none">
                  <a:solidFill>
                    <a:schemeClr val="dk1"/>
                  </a:solidFill>
                  <a:latin typeface="Josefin Sans"/>
                  <a:ea typeface="Josefin Sans"/>
                  <a:cs typeface="Josefin Sans"/>
                  <a:sym typeface="Josefin Sans"/>
                </a:rPr>
                <a:t> AI &amp; Search go-to-market leading to over 100%  revenue growth in Commerce &amp; Retail (B2C/B2B)</a:t>
              </a:r>
              <a:endParaRPr sz="1100" i="0" u="none" strike="noStrike" cap="none">
                <a:solidFill>
                  <a:schemeClr val="dk1"/>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rgbClr val="000000"/>
                </a:buClr>
                <a:buSzPts val="1600"/>
                <a:buFont typeface="Josefin Sans"/>
                <a:buChar char="●"/>
              </a:pPr>
              <a:r>
                <a:rPr lang="en-US" sz="1600" i="0" u="none" strike="noStrike" cap="none">
                  <a:solidFill>
                    <a:schemeClr val="dk1"/>
                  </a:solidFill>
                  <a:latin typeface="Josefin Sans"/>
                  <a:ea typeface="Josefin Sans"/>
                  <a:cs typeface="Josefin Sans"/>
                  <a:sym typeface="Josefin Sans"/>
                </a:rPr>
                <a:t>eCommerce Principal at </a:t>
              </a:r>
              <a:r>
                <a:rPr lang="en-US" sz="1600" b="1" i="0" u="none" strike="noStrike" cap="none">
                  <a:solidFill>
                    <a:srgbClr val="3C5877"/>
                  </a:solidFill>
                  <a:latin typeface="Josefin Sans"/>
                  <a:ea typeface="Josefin Sans"/>
                  <a:cs typeface="Josefin Sans"/>
                  <a:sym typeface="Josefin Sans"/>
                </a:rPr>
                <a:t>ATG</a:t>
              </a:r>
              <a:r>
                <a:rPr lang="en-US" sz="1600" i="0" u="none" strike="noStrike" cap="none">
                  <a:solidFill>
                    <a:srgbClr val="737373"/>
                  </a:solidFill>
                  <a:latin typeface="Josefin Sans"/>
                  <a:ea typeface="Josefin Sans"/>
                  <a:cs typeface="Josefin Sans"/>
                  <a:sym typeface="Josefin Sans"/>
                </a:rPr>
                <a:t>, </a:t>
              </a:r>
              <a:r>
                <a:rPr lang="en-US" sz="1600" b="1" i="0" u="none" strike="noStrike" cap="none">
                  <a:solidFill>
                    <a:srgbClr val="3C5877"/>
                  </a:solidFill>
                  <a:latin typeface="Josefin Sans"/>
                  <a:ea typeface="Josefin Sans"/>
                  <a:cs typeface="Josefin Sans"/>
                  <a:sym typeface="Josefin Sans"/>
                </a:rPr>
                <a:t>Endeca</a:t>
              </a:r>
              <a:r>
                <a:rPr lang="en-US" sz="1600" i="0" u="none" strike="noStrike" cap="none">
                  <a:solidFill>
                    <a:srgbClr val="737373"/>
                  </a:solidFill>
                  <a:latin typeface="Josefin Sans"/>
                  <a:ea typeface="Josefin Sans"/>
                  <a:cs typeface="Josefin Sans"/>
                  <a:sym typeface="Josefin Sans"/>
                </a:rPr>
                <a:t>, </a:t>
              </a:r>
              <a:r>
                <a:rPr lang="en-US" sz="1600" b="1" i="0" u="none" strike="noStrike" cap="none">
                  <a:solidFill>
                    <a:srgbClr val="3C5877"/>
                  </a:solidFill>
                  <a:latin typeface="Josefin Sans"/>
                  <a:ea typeface="Josefin Sans"/>
                  <a:cs typeface="Josefin Sans"/>
                  <a:sym typeface="Josefin Sans"/>
                </a:rPr>
                <a:t>NetSuite</a:t>
              </a:r>
              <a:r>
                <a:rPr lang="en-US" sz="1600" i="0" u="none" strike="noStrike" cap="none">
                  <a:solidFill>
                    <a:srgbClr val="737373"/>
                  </a:solidFill>
                  <a:latin typeface="Josefin Sans"/>
                  <a:ea typeface="Josefin Sans"/>
                  <a:cs typeface="Josefin Sans"/>
                  <a:sym typeface="Josefin Sans"/>
                </a:rPr>
                <a:t> </a:t>
              </a:r>
              <a:r>
                <a:rPr lang="en-US" sz="1600" i="0" u="none" strike="noStrike" cap="none">
                  <a:solidFill>
                    <a:schemeClr val="dk1"/>
                  </a:solidFill>
                  <a:latin typeface="Josefin Sans"/>
                  <a:ea typeface="Josefin Sans"/>
                  <a:cs typeface="Josefin Sans"/>
                  <a:sym typeface="Josefin Sans"/>
                </a:rPr>
                <a:t>– all acquired by</a:t>
              </a:r>
              <a:r>
                <a:rPr lang="en-US" sz="1600" i="0" u="none" strike="noStrike" cap="none">
                  <a:solidFill>
                    <a:srgbClr val="737373"/>
                  </a:solidFill>
                  <a:latin typeface="Josefin Sans"/>
                  <a:ea typeface="Josefin Sans"/>
                  <a:cs typeface="Josefin Sans"/>
                  <a:sym typeface="Josefin Sans"/>
                </a:rPr>
                <a:t> </a:t>
              </a:r>
              <a:r>
                <a:rPr lang="en-US" sz="1600" b="1" i="0" u="none" strike="noStrike" cap="none">
                  <a:solidFill>
                    <a:srgbClr val="3C5877"/>
                  </a:solidFill>
                  <a:latin typeface="Josefin Sans"/>
                  <a:ea typeface="Josefin Sans"/>
                  <a:cs typeface="Josefin Sans"/>
                  <a:sym typeface="Josefin Sans"/>
                </a:rPr>
                <a:t>Oracle</a:t>
              </a:r>
              <a:endParaRPr sz="1100" i="0" u="none" strike="noStrike" cap="none">
                <a:solidFill>
                  <a:srgbClr val="000000"/>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rgbClr val="000000"/>
                </a:buClr>
                <a:buSzPts val="1600"/>
                <a:buFont typeface="Josefin Sans"/>
                <a:buChar char="●"/>
              </a:pPr>
              <a:r>
                <a:rPr lang="en-US" sz="1600" i="0" u="none" strike="noStrike" cap="none">
                  <a:solidFill>
                    <a:schemeClr val="dk1"/>
                  </a:solidFill>
                  <a:latin typeface="Josefin Sans"/>
                  <a:ea typeface="Josefin Sans"/>
                  <a:cs typeface="Josefin Sans"/>
                  <a:sym typeface="Josefin Sans"/>
                </a:rPr>
                <a:t>Solution Architecture leader at </a:t>
              </a:r>
              <a:r>
                <a:rPr lang="en-US" sz="1600" b="1" i="0" u="none" strike="noStrike" cap="none">
                  <a:solidFill>
                    <a:srgbClr val="3C5877"/>
                  </a:solidFill>
                  <a:latin typeface="Josefin Sans"/>
                  <a:ea typeface="Josefin Sans"/>
                  <a:cs typeface="Josefin Sans"/>
                  <a:sym typeface="Josefin Sans"/>
                </a:rPr>
                <a:t>Reflektion</a:t>
              </a:r>
              <a:r>
                <a:rPr lang="en-US" sz="1600" i="0" u="none" strike="noStrike" cap="none">
                  <a:solidFill>
                    <a:srgbClr val="737373"/>
                  </a:solidFill>
                  <a:latin typeface="Josefin Sans"/>
                  <a:ea typeface="Josefin Sans"/>
                  <a:cs typeface="Josefin Sans"/>
                  <a:sym typeface="Josefin Sans"/>
                </a:rPr>
                <a:t>, </a:t>
              </a:r>
              <a:r>
                <a:rPr lang="en-US" sz="1600" i="0" u="none" strike="noStrike" cap="none">
                  <a:solidFill>
                    <a:schemeClr val="dk1"/>
                  </a:solidFill>
                  <a:latin typeface="Josefin Sans"/>
                  <a:ea typeface="Josefin Sans"/>
                  <a:cs typeface="Josefin Sans"/>
                  <a:sym typeface="Josefin Sans"/>
                </a:rPr>
                <a:t>and at </a:t>
              </a:r>
              <a:r>
                <a:rPr lang="en-US" sz="1600" b="1" i="0" u="none" strike="noStrike" cap="none">
                  <a:solidFill>
                    <a:srgbClr val="3C5877"/>
                  </a:solidFill>
                  <a:latin typeface="Josefin Sans"/>
                  <a:ea typeface="Josefin Sans"/>
                  <a:cs typeface="Josefin Sans"/>
                  <a:sym typeface="Josefin Sans"/>
                </a:rPr>
                <a:t>AI hyperpersonalization </a:t>
              </a:r>
              <a:r>
                <a:rPr lang="en-US" sz="1600" i="0" u="none" strike="noStrike" cap="none">
                  <a:solidFill>
                    <a:schemeClr val="dk1"/>
                  </a:solidFill>
                  <a:latin typeface="Josefin Sans"/>
                  <a:ea typeface="Josefin Sans"/>
                  <a:cs typeface="Josefin Sans"/>
                  <a:sym typeface="Josefin Sans"/>
                </a:rPr>
                <a:t>(acquired by</a:t>
              </a:r>
              <a:r>
                <a:rPr lang="en-US" sz="1600" i="0" u="none" strike="noStrike" cap="none">
                  <a:solidFill>
                    <a:srgbClr val="737373"/>
                  </a:solidFill>
                  <a:latin typeface="Josefin Sans"/>
                  <a:ea typeface="Josefin Sans"/>
                  <a:cs typeface="Josefin Sans"/>
                  <a:sym typeface="Josefin Sans"/>
                </a:rPr>
                <a:t> </a:t>
              </a:r>
              <a:r>
                <a:rPr lang="en-US" sz="1600" b="1" i="0" u="none" strike="noStrike" cap="none">
                  <a:solidFill>
                    <a:srgbClr val="3C5877"/>
                  </a:solidFill>
                  <a:latin typeface="Josefin Sans"/>
                  <a:ea typeface="Josefin Sans"/>
                  <a:cs typeface="Josefin Sans"/>
                  <a:sym typeface="Josefin Sans"/>
                </a:rPr>
                <a:t>SiteCore</a:t>
              </a:r>
              <a:r>
                <a:rPr lang="en-US" sz="1600" i="0" u="none" strike="noStrike" cap="none">
                  <a:solidFill>
                    <a:schemeClr val="dk1"/>
                  </a:solidFill>
                  <a:latin typeface="Josefin Sans"/>
                  <a:ea typeface="Josefin Sans"/>
                  <a:cs typeface="Josefin Sans"/>
                  <a:sym typeface="Josefin Sans"/>
                </a:rPr>
                <a:t>)</a:t>
              </a:r>
              <a:endParaRPr sz="1100" i="0" u="none" strike="noStrike" cap="none">
                <a:solidFill>
                  <a:schemeClr val="dk1"/>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chemeClr val="dk1"/>
                </a:buClr>
                <a:buSzPts val="1600"/>
                <a:buFont typeface="Josefin Sans"/>
                <a:buChar char="●"/>
              </a:pPr>
              <a:r>
                <a:rPr lang="en-US" sz="1600" i="0" u="none" strike="noStrike" cap="none">
                  <a:solidFill>
                    <a:schemeClr val="dk1"/>
                  </a:solidFill>
                  <a:latin typeface="Josefin Sans"/>
                  <a:ea typeface="Josefin Sans"/>
                  <a:cs typeface="Josefin Sans"/>
                  <a:sym typeface="Josefin Sans"/>
                </a:rPr>
                <a:t>Proven impact across Fortune 1000 brands</a:t>
              </a:r>
              <a:endParaRPr sz="1100" i="0" u="none" strike="noStrike" cap="none">
                <a:solidFill>
                  <a:schemeClr val="dk1"/>
                </a:solidFill>
                <a:latin typeface="Josefin Sans"/>
                <a:ea typeface="Josefin Sans"/>
                <a:cs typeface="Josefin Sans"/>
                <a:sym typeface="Josefin Sans"/>
              </a:endParaRPr>
            </a:p>
          </p:txBody>
        </p:sp>
      </p:grpSp>
      <p:grpSp>
        <p:nvGrpSpPr>
          <p:cNvPr id="612" name="Google Shape;612;p49"/>
          <p:cNvGrpSpPr/>
          <p:nvPr/>
        </p:nvGrpSpPr>
        <p:grpSpPr>
          <a:xfrm>
            <a:off x="2926080" y="5943600"/>
            <a:ext cx="11399520" cy="2023920"/>
            <a:chOff x="3581400" y="1714500"/>
            <a:chExt cx="14249400" cy="2529900"/>
          </a:xfrm>
        </p:grpSpPr>
        <p:sp>
          <p:nvSpPr>
            <p:cNvPr id="613" name="Google Shape;613;p49"/>
            <p:cNvSpPr txBox="1"/>
            <p:nvPr/>
          </p:nvSpPr>
          <p:spPr>
            <a:xfrm>
              <a:off x="3581400" y="1714500"/>
              <a:ext cx="6477000" cy="384600"/>
            </a:xfrm>
            <a:prstGeom prst="rect">
              <a:avLst/>
            </a:prstGeom>
            <a:noFill/>
            <a:ln>
              <a:noFill/>
            </a:ln>
          </p:spPr>
          <p:txBody>
            <a:bodyPr spcFirstLastPara="1" wrap="square" lIns="0" tIns="0" rIns="0" bIns="0" anchor="t" anchorCtr="0">
              <a:spAutoFit/>
            </a:bodyPr>
            <a:lstStyle/>
            <a:p>
              <a:pPr marL="0" marR="0" lvl="0" indent="0" algn="l" rtl="0">
                <a:lnSpc>
                  <a:spcPct val="151020"/>
                </a:lnSpc>
                <a:spcBef>
                  <a:spcPts val="0"/>
                </a:spcBef>
                <a:spcAft>
                  <a:spcPts val="0"/>
                </a:spcAft>
                <a:buClr>
                  <a:srgbClr val="000000"/>
                </a:buClr>
                <a:buSzPts val="2000"/>
                <a:buFont typeface="Arial"/>
                <a:buNone/>
              </a:pPr>
              <a:r>
                <a:rPr lang="en-US" sz="2000" b="1" i="0" u="sng" strike="noStrike" cap="none">
                  <a:solidFill>
                    <a:srgbClr val="3C5877"/>
                  </a:solidFill>
                  <a:latin typeface="Josefin Sans"/>
                  <a:ea typeface="Josefin Sans"/>
                  <a:cs typeface="Josefin Sans"/>
                  <a:sym typeface="Josefin Sans"/>
                  <a:hlinkClick r:id="rId7">
                    <a:extLst>
                      <a:ext uri="{A12FA001-AC4F-418D-AE19-62706E023703}">
                        <ahyp:hlinkClr xmlns:ahyp="http://schemas.microsoft.com/office/drawing/2018/hyperlinkcolor" val="tx"/>
                      </a:ext>
                    </a:extLst>
                  </a:hlinkClick>
                </a:rPr>
                <a:t>Patrick Hoeffel</a:t>
              </a:r>
              <a:r>
                <a:rPr lang="en-US" sz="2000" b="1" i="0" u="none" strike="noStrike" cap="none">
                  <a:solidFill>
                    <a:schemeClr val="dk1"/>
                  </a:solidFill>
                  <a:latin typeface="Josefin Sans"/>
                  <a:ea typeface="Josefin Sans"/>
                  <a:cs typeface="Josefin Sans"/>
                  <a:sym typeface="Josefin Sans"/>
                </a:rPr>
                <a:t> </a:t>
              </a:r>
              <a:r>
                <a:rPr lang="en-US" sz="1600" b="1" i="0" u="none" strike="noStrike" cap="none">
                  <a:solidFill>
                    <a:schemeClr val="dk1"/>
                  </a:solidFill>
                  <a:latin typeface="Josefin Sans"/>
                  <a:ea typeface="Josefin Sans"/>
                  <a:cs typeface="Josefin Sans"/>
                  <a:sym typeface="Josefin Sans"/>
                </a:rPr>
                <a:t>- CTO</a:t>
              </a:r>
              <a:endParaRPr sz="1100" i="0" u="none" strike="noStrike" cap="none">
                <a:solidFill>
                  <a:schemeClr val="dk1"/>
                </a:solidFill>
                <a:latin typeface="Josefin Sans"/>
                <a:ea typeface="Josefin Sans"/>
                <a:cs typeface="Josefin Sans"/>
                <a:sym typeface="Josefin Sans"/>
              </a:endParaRPr>
            </a:p>
          </p:txBody>
        </p:sp>
        <p:sp>
          <p:nvSpPr>
            <p:cNvPr id="614" name="Google Shape;614;p49"/>
            <p:cNvSpPr txBox="1"/>
            <p:nvPr/>
          </p:nvSpPr>
          <p:spPr>
            <a:xfrm>
              <a:off x="3581400" y="2250876"/>
              <a:ext cx="14249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C5877"/>
                  </a:solidFill>
                  <a:latin typeface="Josefin Sans"/>
                  <a:ea typeface="Josefin Sans"/>
                  <a:cs typeface="Josefin Sans"/>
                  <a:sym typeface="Josefin Sans"/>
                </a:rPr>
                <a:t>+ 30 years experience in software engineering</a:t>
              </a:r>
              <a:endParaRPr sz="1100" i="0" u="none" strike="noStrike" cap="none">
                <a:solidFill>
                  <a:srgbClr val="000000"/>
                </a:solidFill>
                <a:latin typeface="Josefin Sans"/>
                <a:ea typeface="Josefin Sans"/>
                <a:cs typeface="Josefin Sans"/>
                <a:sym typeface="Josefin Sans"/>
              </a:endParaRPr>
            </a:p>
          </p:txBody>
        </p:sp>
        <p:sp>
          <p:nvSpPr>
            <p:cNvPr id="615" name="Google Shape;615;p49"/>
            <p:cNvSpPr txBox="1"/>
            <p:nvPr/>
          </p:nvSpPr>
          <p:spPr>
            <a:xfrm>
              <a:off x="3581400" y="2705100"/>
              <a:ext cx="14249400" cy="1539300"/>
            </a:xfrm>
            <a:prstGeom prst="rect">
              <a:avLst/>
            </a:prstGeom>
            <a:noFill/>
            <a:ln>
              <a:noFill/>
            </a:ln>
          </p:spPr>
          <p:txBody>
            <a:bodyPr spcFirstLastPara="1" wrap="square" lIns="0" tIns="0" rIns="0" bIns="0" anchor="t" anchorCtr="0">
              <a:spAutoFit/>
            </a:bodyPr>
            <a:lstStyle/>
            <a:p>
              <a:pPr marL="368300" marR="0" lvl="0" indent="-292100" algn="l" rtl="0">
                <a:lnSpc>
                  <a:spcPct val="100000"/>
                </a:lnSpc>
                <a:spcBef>
                  <a:spcPts val="0"/>
                </a:spcBef>
                <a:spcAft>
                  <a:spcPts val="0"/>
                </a:spcAft>
                <a:buClr>
                  <a:schemeClr val="dk1"/>
                </a:buClr>
                <a:buSzPts val="1600"/>
                <a:buFont typeface="Josefin Sans"/>
                <a:buChar char="●"/>
              </a:pPr>
              <a:r>
                <a:rPr lang="en-US" sz="1600" i="0" u="none" strike="noStrike" cap="none">
                  <a:solidFill>
                    <a:schemeClr val="dk1"/>
                  </a:solidFill>
                  <a:latin typeface="Josefin Sans"/>
                  <a:ea typeface="Josefin Sans"/>
                  <a:cs typeface="Josefin Sans"/>
                  <a:sym typeface="Josefin Sans"/>
                </a:rPr>
                <a:t>Leader &amp; Technologist with hands on expertise in AI, Cloud, Enterprise Search, Data Intelligence, eCommerce, Knowledge Graph. VP of Professional Services, Partners &amp; Alliances, Enablement.</a:t>
              </a:r>
              <a:endParaRPr sz="1100" i="0" u="none" strike="noStrike" cap="none">
                <a:solidFill>
                  <a:schemeClr val="dk1"/>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chemeClr val="dk1"/>
                </a:buClr>
                <a:buSzPts val="1600"/>
                <a:buFont typeface="Josefin Sans"/>
                <a:buChar char="●"/>
              </a:pPr>
              <a:r>
                <a:rPr lang="en-US" sz="1600" i="0" u="none" strike="noStrike" cap="none">
                  <a:solidFill>
                    <a:schemeClr val="dk1"/>
                  </a:solidFill>
                  <a:latin typeface="Josefin Sans"/>
                  <a:ea typeface="Josefin Sans"/>
                  <a:cs typeface="Josefin Sans"/>
                  <a:sym typeface="Josefin Sans"/>
                </a:rPr>
                <a:t>Industry expertise includes eCommerce, Financial Services, Insurance, Defense, and Global Markets</a:t>
              </a:r>
              <a:endParaRPr sz="1100" i="0" u="none" strike="noStrike" cap="none">
                <a:solidFill>
                  <a:schemeClr val="dk1"/>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chemeClr val="dk1"/>
                </a:buClr>
                <a:buSzPts val="1600"/>
                <a:buFont typeface="Josefin Sans"/>
                <a:buChar char="●"/>
              </a:pPr>
              <a:r>
                <a:rPr lang="en-US" sz="1600" i="0" u="none" strike="noStrike" cap="none">
                  <a:solidFill>
                    <a:schemeClr val="dk1"/>
                  </a:solidFill>
                  <a:latin typeface="Josefin Sans"/>
                  <a:ea typeface="Josefin Sans"/>
                  <a:cs typeface="Josefin Sans"/>
                  <a:sym typeface="Josefin Sans"/>
                </a:rPr>
                <a:t>Passionate about transforming raw data into actionable intelligence.</a:t>
              </a:r>
              <a:endParaRPr sz="1600" i="0" u="none" strike="noStrike" cap="none">
                <a:solidFill>
                  <a:schemeClr val="dk1"/>
                </a:solidFill>
                <a:latin typeface="Josefin Sans"/>
                <a:ea typeface="Josefin Sans"/>
                <a:cs typeface="Josefin Sans"/>
                <a:sym typeface="Josefin Sans"/>
              </a:endParaRPr>
            </a:p>
            <a:p>
              <a:pPr marL="368300" marR="0" lvl="0" indent="-292100" algn="l" rtl="0">
                <a:lnSpc>
                  <a:spcPct val="100000"/>
                </a:lnSpc>
                <a:spcBef>
                  <a:spcPts val="0"/>
                </a:spcBef>
                <a:spcAft>
                  <a:spcPts val="0"/>
                </a:spcAft>
                <a:buClr>
                  <a:schemeClr val="dk1"/>
                </a:buClr>
                <a:buSzPts val="1600"/>
                <a:buFont typeface="Josefin Sans"/>
                <a:buChar char="●"/>
              </a:pPr>
              <a:r>
                <a:rPr lang="en-US" sz="1600" i="0" u="none" strike="noStrike" cap="none">
                  <a:solidFill>
                    <a:schemeClr val="dk1"/>
                  </a:solidFill>
                  <a:latin typeface="Josefin Sans"/>
                  <a:ea typeface="Josefin Sans"/>
                  <a:cs typeface="Josefin Sans"/>
                  <a:sym typeface="Josefin Sans"/>
                </a:rPr>
                <a:t>Experience in multiple startups from early dev through exit.</a:t>
              </a:r>
              <a:endParaRPr sz="1600" i="0" u="none" strike="noStrike" cap="none">
                <a:solidFill>
                  <a:schemeClr val="dk1"/>
                </a:solidFill>
                <a:latin typeface="Josefin Sans"/>
                <a:ea typeface="Josefin Sans"/>
                <a:cs typeface="Josefin Sans"/>
                <a:sym typeface="Josefin Sans"/>
              </a:endParaRPr>
            </a:p>
          </p:txBody>
        </p:sp>
      </p:grpSp>
      <p:sp>
        <p:nvSpPr>
          <p:cNvPr id="616" name="Google Shape;616;p49"/>
          <p:cNvSpPr/>
          <p:nvPr/>
        </p:nvSpPr>
        <p:spPr>
          <a:xfrm>
            <a:off x="914400" y="5943600"/>
            <a:ext cx="1609500" cy="1609500"/>
          </a:xfrm>
          <a:prstGeom prst="ellipse">
            <a:avLst/>
          </a:prstGeom>
          <a:blipFill rotWithShape="1">
            <a:blip r:embed="rId8">
              <a:alphaModFix/>
            </a:blip>
            <a:stretch>
              <a:fillRect/>
            </a:stretch>
          </a:blipFill>
          <a:ln w="20325" cap="flat" cmpd="sng">
            <a:solidFill>
              <a:srgbClr val="ADCBE6"/>
            </a:solidFill>
            <a:prstDash val="solid"/>
            <a:round/>
            <a:headEnd type="none" w="sm" len="sm"/>
            <a:tailEnd type="none" w="sm" len="sm"/>
          </a:ln>
        </p:spPr>
        <p:txBody>
          <a:bodyPr spcFirstLastPara="1" wrap="square" lIns="73150" tIns="36550" rIns="73150" bIns="36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chemeClr val="lt1"/>
              </a:solidFill>
              <a:latin typeface="Josefin Sans"/>
              <a:ea typeface="Josefin Sans"/>
              <a:cs typeface="Josefin Sans"/>
              <a:sym typeface="Josefin Sans"/>
            </a:endParaRPr>
          </a:p>
        </p:txBody>
      </p:sp>
      <p:pic>
        <p:nvPicPr>
          <p:cNvPr id="617" name="Google Shape;617;p49" title="Large for presentation.png"/>
          <p:cNvPicPr preferRelativeResize="0"/>
          <p:nvPr/>
        </p:nvPicPr>
        <p:blipFill rotWithShape="1">
          <a:blip r:embed="rId9">
            <a:alphaModFix/>
          </a:blip>
          <a:srcRect/>
          <a:stretch/>
        </p:blipFill>
        <p:spPr>
          <a:xfrm>
            <a:off x="12736468" y="7802770"/>
            <a:ext cx="1728765" cy="271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622"/>
        <p:cNvGrpSpPr/>
        <p:nvPr/>
      </p:nvGrpSpPr>
      <p:grpSpPr>
        <a:xfrm>
          <a:off x="0" y="0"/>
          <a:ext cx="0" cy="0"/>
          <a:chOff x="0" y="0"/>
          <a:chExt cx="0" cy="0"/>
        </a:xfrm>
      </p:grpSpPr>
      <p:sp>
        <p:nvSpPr>
          <p:cNvPr id="623" name="Google Shape;623;p50"/>
          <p:cNvSpPr/>
          <p:nvPr/>
        </p:nvSpPr>
        <p:spPr>
          <a:xfrm>
            <a:off x="12250" y="0"/>
            <a:ext cx="14630400" cy="1310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24" name="Google Shape;624;p50"/>
          <p:cNvSpPr txBox="1"/>
          <p:nvPr/>
        </p:nvSpPr>
        <p:spPr>
          <a:xfrm>
            <a:off x="2651760" y="1644134"/>
            <a:ext cx="109728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accent1"/>
                </a:solidFill>
                <a:latin typeface="Josefin Sans"/>
                <a:ea typeface="Josefin Sans"/>
                <a:cs typeface="Josefin Sans"/>
                <a:sym typeface="Josefin Sans"/>
                <a:hlinkClick r:id="rId3">
                  <a:extLst>
                    <a:ext uri="{A12FA001-AC4F-418D-AE19-62706E023703}">
                      <ahyp:hlinkClr xmlns:ahyp="http://schemas.microsoft.com/office/drawing/2018/hyperlinkcolor" val="tx"/>
                    </a:ext>
                  </a:extLst>
                </a:hlinkClick>
              </a:rPr>
              <a:t>Art Sebastian</a:t>
            </a:r>
            <a:r>
              <a:rPr lang="en-US" sz="1600" b="1" i="0" u="none" strike="noStrike" cap="none">
                <a:solidFill>
                  <a:srgbClr val="3C5877"/>
                </a:solidFill>
                <a:latin typeface="Josefin Sans"/>
                <a:ea typeface="Josefin Sans"/>
                <a:cs typeface="Josefin Sans"/>
                <a:sym typeface="Josefin Sans"/>
              </a:rPr>
              <a:t> </a:t>
            </a:r>
            <a:r>
              <a:rPr lang="en-US" sz="1600" i="0" u="none" strike="noStrike" cap="none">
                <a:solidFill>
                  <a:schemeClr val="dk1"/>
                </a:solidFill>
                <a:latin typeface="Josefin Sans"/>
                <a:ea typeface="Josefin Sans"/>
                <a:cs typeface="Josefin Sans"/>
                <a:sym typeface="Josefin Sans"/>
              </a:rPr>
              <a:t>is the Founder &amp; CEO of NexChapter Inc., advising convenience retailers and tech firms on innovation and growth. Former VP of Digital at Casey’s, where he launched their loyalty program, e-commerce, and retail media network. He’s held leadership roles at Meijer and Kraft Foods, currently serves on the Shoptalk and C-StoreTEC advisory boards.</a:t>
            </a:r>
            <a:endParaRPr sz="1100" i="0" u="none" strike="noStrike" cap="none">
              <a:solidFill>
                <a:schemeClr val="dk1"/>
              </a:solidFill>
              <a:latin typeface="Josefin Sans"/>
              <a:ea typeface="Josefin Sans"/>
              <a:cs typeface="Josefin Sans"/>
              <a:sym typeface="Josefin Sans"/>
            </a:endParaRPr>
          </a:p>
        </p:txBody>
      </p:sp>
      <p:sp>
        <p:nvSpPr>
          <p:cNvPr id="625" name="Google Shape;625;p50"/>
          <p:cNvSpPr/>
          <p:nvPr/>
        </p:nvSpPr>
        <p:spPr>
          <a:xfrm>
            <a:off x="1280160" y="1588094"/>
            <a:ext cx="1097400" cy="1097400"/>
          </a:xfrm>
          <a:prstGeom prst="ellipse">
            <a:avLst/>
          </a:prstGeom>
          <a:blipFill rotWithShape="1">
            <a:blip r:embed="rId4">
              <a:alphaModFix/>
            </a:blip>
            <a:stretch>
              <a:fillRect/>
            </a:stretch>
          </a:blipFill>
          <a:ln w="20325" cap="flat" cmpd="sng">
            <a:solidFill>
              <a:srgbClr val="ADCBE6"/>
            </a:solidFill>
            <a:prstDash val="solid"/>
            <a:round/>
            <a:headEnd type="none" w="sm" len="sm"/>
            <a:tailEnd type="none" w="sm" len="sm"/>
          </a:ln>
        </p:spPr>
        <p:txBody>
          <a:bodyPr spcFirstLastPara="1" wrap="square" lIns="73150" tIns="36550" rIns="73150" bIns="36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626" name="Google Shape;626;p50"/>
          <p:cNvGrpSpPr/>
          <p:nvPr/>
        </p:nvGrpSpPr>
        <p:grpSpPr>
          <a:xfrm>
            <a:off x="1249680" y="4444092"/>
            <a:ext cx="12344400" cy="1097280"/>
            <a:chOff x="1562100" y="5257800"/>
            <a:chExt cx="15430500" cy="1371600"/>
          </a:xfrm>
        </p:grpSpPr>
        <p:sp>
          <p:nvSpPr>
            <p:cNvPr id="627" name="Google Shape;627;p50"/>
            <p:cNvSpPr txBox="1"/>
            <p:nvPr/>
          </p:nvSpPr>
          <p:spPr>
            <a:xfrm>
              <a:off x="3276600" y="5328047"/>
              <a:ext cx="13716000"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accent1"/>
                  </a:solidFill>
                  <a:latin typeface="Josefin Sans"/>
                  <a:ea typeface="Josefin Sans"/>
                  <a:cs typeface="Josefin Sans"/>
                  <a:sym typeface="Josefin Sans"/>
                  <a:hlinkClick r:id="rId5">
                    <a:extLst>
                      <a:ext uri="{A12FA001-AC4F-418D-AE19-62706E023703}">
                        <ahyp:hlinkClr xmlns:ahyp="http://schemas.microsoft.com/office/drawing/2018/hyperlinkcolor" val="tx"/>
                      </a:ext>
                    </a:extLst>
                  </a:hlinkClick>
                </a:rPr>
                <a:t>Dilip Keshu</a:t>
              </a:r>
              <a:r>
                <a:rPr lang="en-US" sz="1600" b="1" i="0" u="none" strike="noStrike" cap="none">
                  <a:solidFill>
                    <a:schemeClr val="dk1"/>
                  </a:solidFill>
                  <a:latin typeface="Josefin Sans"/>
                  <a:ea typeface="Josefin Sans"/>
                  <a:cs typeface="Josefin Sans"/>
                  <a:sym typeface="Josefin Sans"/>
                </a:rPr>
                <a:t> </a:t>
              </a:r>
              <a:r>
                <a:rPr lang="en-US" sz="1600" b="0" i="0" u="none" strike="noStrike" cap="none">
                  <a:solidFill>
                    <a:schemeClr val="dk1"/>
                  </a:solidFill>
                  <a:latin typeface="Josefin Sans"/>
                  <a:ea typeface="Josefin Sans"/>
                  <a:cs typeface="Josefin Sans"/>
                  <a:sym typeface="Josefin Sans"/>
                </a:rPr>
                <a:t>is an award-winning CEO with a distinguished career in digital transformation and content production. As the leader of BORN Group, he has collaborated with renowned brands such as Sotheby's, Nike, Starbucks, and Unilever. Under his guidance, BORN has become a globally recognized agency, earning over 50 awards across more than seven countries. In 2019, BORN Group was acquired by Tech Mahindra, marking a significant milestone in its growth.</a:t>
              </a:r>
              <a:endParaRPr sz="1600" b="0" i="0" u="none" strike="noStrike" cap="none">
                <a:solidFill>
                  <a:schemeClr val="dk1"/>
                </a:solidFill>
                <a:latin typeface="Josefin Sans"/>
                <a:ea typeface="Josefin Sans"/>
                <a:cs typeface="Josefin Sans"/>
                <a:sym typeface="Josefin Sans"/>
              </a:endParaRPr>
            </a:p>
          </p:txBody>
        </p:sp>
        <p:sp>
          <p:nvSpPr>
            <p:cNvPr id="628" name="Google Shape;628;p50"/>
            <p:cNvSpPr/>
            <p:nvPr/>
          </p:nvSpPr>
          <p:spPr>
            <a:xfrm>
              <a:off x="1562100" y="5257800"/>
              <a:ext cx="1371600" cy="1371600"/>
            </a:xfrm>
            <a:prstGeom prst="ellipse">
              <a:avLst/>
            </a:prstGeom>
            <a:blipFill rotWithShape="1">
              <a:blip r:embed="rId6">
                <a:alphaModFix/>
              </a:blip>
              <a:stretch>
                <a:fillRect/>
              </a:stretch>
            </a:blipFill>
            <a:ln w="20325" cap="flat" cmpd="sng">
              <a:solidFill>
                <a:srgbClr val="ADCBE6"/>
              </a:solidFill>
              <a:prstDash val="solid"/>
              <a:round/>
              <a:headEnd type="none" w="sm" len="sm"/>
              <a:tailEnd type="none" w="sm" len="sm"/>
            </a:ln>
          </p:spPr>
          <p:txBody>
            <a:bodyPr spcFirstLastPara="1" wrap="square" lIns="73150" tIns="36550" rIns="73150" bIns="36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629" name="Google Shape;629;p50"/>
          <p:cNvSpPr txBox="1"/>
          <p:nvPr/>
        </p:nvSpPr>
        <p:spPr>
          <a:xfrm>
            <a:off x="2651760" y="5996786"/>
            <a:ext cx="109728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accent1"/>
                </a:solidFill>
                <a:latin typeface="Josefin Sans"/>
                <a:ea typeface="Josefin Sans"/>
                <a:cs typeface="Josefin Sans"/>
                <a:sym typeface="Josefin Sans"/>
                <a:hlinkClick r:id="rId7">
                  <a:extLst>
                    <a:ext uri="{A12FA001-AC4F-418D-AE19-62706E023703}">
                      <ahyp:hlinkClr xmlns:ahyp="http://schemas.microsoft.com/office/drawing/2018/hyperlinkcolor" val="tx"/>
                    </a:ext>
                  </a:extLst>
                </a:hlinkClick>
              </a:rPr>
              <a:t>Vikal Kapoor</a:t>
            </a:r>
            <a:r>
              <a:rPr lang="en-US" sz="1600" i="0" u="none" strike="noStrike" cap="none">
                <a:solidFill>
                  <a:srgbClr val="737373"/>
                </a:solidFill>
                <a:latin typeface="Josefin Sans"/>
                <a:ea typeface="Josefin Sans"/>
                <a:cs typeface="Josefin Sans"/>
                <a:sym typeface="Josefin Sans"/>
              </a:rPr>
              <a:t> </a:t>
            </a:r>
            <a:r>
              <a:rPr lang="en-US" sz="1600" i="0" u="none" strike="noStrike" cap="none">
                <a:solidFill>
                  <a:schemeClr val="dk1"/>
                </a:solidFill>
                <a:latin typeface="Josefin Sans"/>
                <a:ea typeface="Josefin Sans"/>
                <a:cs typeface="Josefin Sans"/>
                <a:sym typeface="Josefin Sans"/>
              </a:rPr>
              <a:t>is the Founder &amp; Managing Partner of SevenTrainVentures, with deep experience in fintech, venture capital, and digital transformation. Former CEO of Stateset Inc. and Dapps Inc., leading enterprise blockchain innovation. Earlier held roles at Bloomberg, Bank of America, Deutsche Bank, and JPMorgan across strategy and operations. </a:t>
            </a:r>
            <a:endParaRPr sz="1100" i="0" u="none" strike="noStrike" cap="none">
              <a:solidFill>
                <a:schemeClr val="dk1"/>
              </a:solidFill>
              <a:latin typeface="Josefin Sans"/>
              <a:ea typeface="Josefin Sans"/>
              <a:cs typeface="Josefin Sans"/>
              <a:sym typeface="Josefin Sans"/>
            </a:endParaRPr>
          </a:p>
        </p:txBody>
      </p:sp>
      <p:sp>
        <p:nvSpPr>
          <p:cNvPr id="630" name="Google Shape;630;p50"/>
          <p:cNvSpPr/>
          <p:nvPr/>
        </p:nvSpPr>
        <p:spPr>
          <a:xfrm>
            <a:off x="1280160" y="5940746"/>
            <a:ext cx="1097400" cy="1097400"/>
          </a:xfrm>
          <a:prstGeom prst="ellipse">
            <a:avLst/>
          </a:prstGeom>
          <a:blipFill rotWithShape="1">
            <a:blip r:embed="rId8">
              <a:alphaModFix/>
            </a:blip>
            <a:stretch>
              <a:fillRect/>
            </a:stretch>
          </a:blipFill>
          <a:ln w="20325" cap="flat" cmpd="sng">
            <a:solidFill>
              <a:srgbClr val="ADCBE6"/>
            </a:solidFill>
            <a:prstDash val="solid"/>
            <a:round/>
            <a:headEnd type="none" w="sm" len="sm"/>
            <a:tailEnd type="none" w="sm" len="sm"/>
          </a:ln>
        </p:spPr>
        <p:txBody>
          <a:bodyPr spcFirstLastPara="1" wrap="square" lIns="73150" tIns="36550" rIns="73150" bIns="36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631" name="Google Shape;631;p50"/>
          <p:cNvGrpSpPr/>
          <p:nvPr/>
        </p:nvGrpSpPr>
        <p:grpSpPr>
          <a:xfrm>
            <a:off x="1227780" y="3042012"/>
            <a:ext cx="12366300" cy="1097280"/>
            <a:chOff x="1534725" y="4152900"/>
            <a:chExt cx="15457875" cy="1371600"/>
          </a:xfrm>
        </p:grpSpPr>
        <p:sp>
          <p:nvSpPr>
            <p:cNvPr id="632" name="Google Shape;632;p50"/>
            <p:cNvSpPr txBox="1"/>
            <p:nvPr/>
          </p:nvSpPr>
          <p:spPr>
            <a:xfrm>
              <a:off x="3276600" y="4223147"/>
              <a:ext cx="13716000"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accent1"/>
                  </a:solidFill>
                  <a:latin typeface="Josefin Sans"/>
                  <a:ea typeface="Josefin Sans"/>
                  <a:cs typeface="Josefin Sans"/>
                  <a:sym typeface="Josefin Sans"/>
                  <a:hlinkClick r:id="rId9">
                    <a:extLst>
                      <a:ext uri="{A12FA001-AC4F-418D-AE19-62706E023703}">
                        <ahyp:hlinkClr xmlns:ahyp="http://schemas.microsoft.com/office/drawing/2018/hyperlinkcolor" val="tx"/>
                      </a:ext>
                    </a:extLst>
                  </a:hlinkClick>
                </a:rPr>
                <a:t>Amit Shah</a:t>
              </a:r>
              <a:r>
                <a:rPr lang="en-US" sz="1600" b="1" i="0" u="sng" strike="noStrike" cap="none">
                  <a:solidFill>
                    <a:srgbClr val="3C5877"/>
                  </a:solidFill>
                  <a:latin typeface="Josefin Sans"/>
                  <a:ea typeface="Josefin Sans"/>
                  <a:cs typeface="Josefin Sans"/>
                  <a:sym typeface="Josefin Sans"/>
                  <a:hlinkClick r:id="rId10">
                    <a:extLst>
                      <a:ext uri="{A12FA001-AC4F-418D-AE19-62706E023703}">
                        <ahyp:hlinkClr xmlns:ahyp="http://schemas.microsoft.com/office/drawing/2018/hyperlinkcolor" val="tx"/>
                      </a:ext>
                    </a:extLst>
                  </a:hlinkClick>
                </a:rPr>
                <a:t> </a:t>
              </a:r>
              <a:r>
                <a:rPr lang="en-US" sz="1600" b="0" i="0" u="none" strike="noStrike" cap="none">
                  <a:solidFill>
                    <a:schemeClr val="dk1"/>
                  </a:solidFill>
                  <a:latin typeface="Josefin Sans"/>
                  <a:ea typeface="Josefin Sans"/>
                  <a:cs typeface="Josefin Sans"/>
                  <a:sym typeface="Josefin Sans"/>
                </a:rPr>
                <a:t>is a B2B SaaS leader that has a strong VC and PE background. </a:t>
              </a:r>
              <a:endParaRPr sz="1100" b="0" i="0"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Josefin Sans"/>
                  <a:ea typeface="Josefin Sans"/>
                  <a:cs typeface="Josefin Sans"/>
                  <a:sym typeface="Josefin Sans"/>
                </a:rPr>
                <a:t>Former Chief Revenue Officer at SAP, Chief Strategy Officer at VTEX, and Board Member of Magnolia CMS.  Amit has deep expertise in growing and scaling companies as a former founder and entrepreneur.  Amit holds a degree from the University of Chicago and is known for thought leadership and technology transformation.</a:t>
              </a:r>
              <a:endParaRPr sz="1100" b="0" i="0" u="none" strike="noStrike" cap="none">
                <a:solidFill>
                  <a:schemeClr val="dk1"/>
                </a:solidFill>
                <a:latin typeface="Josefin Sans"/>
                <a:ea typeface="Josefin Sans"/>
                <a:cs typeface="Josefin Sans"/>
                <a:sym typeface="Josefin Sans"/>
              </a:endParaRPr>
            </a:p>
          </p:txBody>
        </p:sp>
        <p:pic>
          <p:nvPicPr>
            <p:cNvPr id="633" name="Google Shape;633;p50" title="Amit.jpeg"/>
            <p:cNvPicPr preferRelativeResize="0"/>
            <p:nvPr/>
          </p:nvPicPr>
          <p:blipFill rotWithShape="1">
            <a:blip r:embed="rId11">
              <a:alphaModFix/>
            </a:blip>
            <a:srcRect l="8078" t="16506" r="5892"/>
            <a:stretch/>
          </p:blipFill>
          <p:spPr>
            <a:xfrm>
              <a:off x="1534725" y="4152900"/>
              <a:ext cx="1413300" cy="1371600"/>
            </a:xfrm>
            <a:prstGeom prst="ellipse">
              <a:avLst/>
            </a:prstGeom>
            <a:noFill/>
            <a:ln>
              <a:noFill/>
            </a:ln>
          </p:spPr>
        </p:pic>
      </p:grpSp>
      <p:sp>
        <p:nvSpPr>
          <p:cNvPr id="634" name="Google Shape;634;p50"/>
          <p:cNvSpPr txBox="1"/>
          <p:nvPr/>
        </p:nvSpPr>
        <p:spPr>
          <a:xfrm>
            <a:off x="1097280" y="416138"/>
            <a:ext cx="13402500" cy="46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US" sz="3050" b="1">
                <a:solidFill>
                  <a:srgbClr val="001F5B"/>
                </a:solidFill>
                <a:latin typeface="Josefin Sans"/>
                <a:ea typeface="Josefin Sans"/>
                <a:cs typeface="Josefin Sans"/>
                <a:sym typeface="Josefin Sans"/>
              </a:rPr>
              <a:t>Backed by Advisors with Trusted Market Expertise</a:t>
            </a:r>
            <a:endParaRPr sz="3500" b="1" i="0" u="none" strike="noStrike" cap="none">
              <a:solidFill>
                <a:srgbClr val="001F5B"/>
              </a:solidFill>
              <a:latin typeface="Josefin Sans"/>
              <a:ea typeface="Josefin Sans"/>
              <a:cs typeface="Josefin Sans"/>
              <a:sym typeface="Josefin Sans"/>
            </a:endParaRPr>
          </a:p>
        </p:txBody>
      </p:sp>
      <p:pic>
        <p:nvPicPr>
          <p:cNvPr id="635" name="Google Shape;635;p50" title="Large for presentation.png"/>
          <p:cNvPicPr preferRelativeResize="0"/>
          <p:nvPr/>
        </p:nvPicPr>
        <p:blipFill rotWithShape="1">
          <a:blip r:embed="rId12">
            <a:alphaModFix/>
          </a:blip>
          <a:srcRect/>
          <a:stretch/>
        </p:blipFill>
        <p:spPr>
          <a:xfrm>
            <a:off x="12736468" y="7802770"/>
            <a:ext cx="1728765" cy="271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640"/>
        <p:cNvGrpSpPr/>
        <p:nvPr/>
      </p:nvGrpSpPr>
      <p:grpSpPr>
        <a:xfrm>
          <a:off x="0" y="0"/>
          <a:ext cx="0" cy="0"/>
          <a:chOff x="0" y="0"/>
          <a:chExt cx="0" cy="0"/>
        </a:xfrm>
      </p:grpSpPr>
      <p:sp>
        <p:nvSpPr>
          <p:cNvPr id="641" name="Google Shape;641;p51"/>
          <p:cNvSpPr/>
          <p:nvPr/>
        </p:nvSpPr>
        <p:spPr>
          <a:xfrm>
            <a:off x="12250" y="0"/>
            <a:ext cx="14630400" cy="14847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42" name="Google Shape;642;p51"/>
          <p:cNvSpPr/>
          <p:nvPr/>
        </p:nvSpPr>
        <p:spPr>
          <a:xfrm>
            <a:off x="8848925" y="416325"/>
            <a:ext cx="5713800" cy="630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666666"/>
              </a:buClr>
              <a:buSzPts val="3950"/>
              <a:buFont typeface="Montserrat"/>
              <a:buNone/>
            </a:pPr>
            <a:r>
              <a:rPr lang="en-US" sz="3650" b="1" i="0" u="none" strike="noStrike" cap="none">
                <a:solidFill>
                  <a:srgbClr val="001F5B"/>
                </a:solidFill>
                <a:latin typeface="Josefin Sans"/>
                <a:ea typeface="Josefin Sans"/>
                <a:cs typeface="Josefin Sans"/>
                <a:sym typeface="Josefin Sans"/>
              </a:rPr>
              <a:t>The Ask: </a:t>
            </a:r>
            <a:r>
              <a:rPr lang="en-US" sz="3650" b="1" i="0" u="none" strike="noStrike" cap="none">
                <a:solidFill>
                  <a:srgbClr val="FFB600"/>
                </a:solidFill>
                <a:latin typeface="Josefin Sans"/>
                <a:ea typeface="Josefin Sans"/>
                <a:cs typeface="Josefin Sans"/>
                <a:sym typeface="Josefin Sans"/>
              </a:rPr>
              <a:t>$3M S</a:t>
            </a:r>
            <a:r>
              <a:rPr lang="en-US" sz="3650" b="1">
                <a:solidFill>
                  <a:srgbClr val="FFB600"/>
                </a:solidFill>
                <a:latin typeface="Josefin Sans"/>
                <a:ea typeface="Josefin Sans"/>
                <a:cs typeface="Josefin Sans"/>
                <a:sym typeface="Josefin Sans"/>
              </a:rPr>
              <a:t>EED</a:t>
            </a:r>
            <a:endParaRPr sz="3650" i="0" u="none" strike="noStrike" cap="none">
              <a:latin typeface="Josefin Sans"/>
              <a:ea typeface="Josefin Sans"/>
              <a:cs typeface="Josefin Sans"/>
              <a:sym typeface="Josefin Sans"/>
            </a:endParaRPr>
          </a:p>
        </p:txBody>
      </p:sp>
      <p:sp>
        <p:nvSpPr>
          <p:cNvPr id="643" name="Google Shape;643;p51"/>
          <p:cNvSpPr/>
          <p:nvPr/>
        </p:nvSpPr>
        <p:spPr>
          <a:xfrm>
            <a:off x="8833925" y="1664984"/>
            <a:ext cx="536100" cy="1484700"/>
          </a:xfrm>
          <a:prstGeom prst="roundRect">
            <a:avLst>
              <a:gd name="adj" fmla="val 360001"/>
            </a:avLst>
          </a:prstGeom>
          <a:solidFill>
            <a:srgbClr val="F2EEEE"/>
          </a:solidFill>
          <a:ln w="22850" cap="flat" cmpd="sng">
            <a:solidFill>
              <a:srgbClr val="D8D4D4"/>
            </a:solidFill>
            <a:prstDash val="solid"/>
            <a:round/>
            <a:headEnd type="none" w="sm" len="sm"/>
            <a:tailEnd type="none" w="sm" len="sm"/>
          </a:ln>
          <a:effectLst>
            <a:outerShdw blurRad="302260" algn="bl" rotWithShape="0">
              <a:srgbClr val="333333">
                <a:alpha val="9803"/>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latin typeface="Josefin Sans"/>
              <a:ea typeface="Josefin Sans"/>
              <a:cs typeface="Josefin Sans"/>
              <a:sym typeface="Josefin Sans"/>
            </a:endParaRPr>
          </a:p>
        </p:txBody>
      </p:sp>
      <p:sp>
        <p:nvSpPr>
          <p:cNvPr id="644" name="Google Shape;644;p51"/>
          <p:cNvSpPr/>
          <p:nvPr/>
        </p:nvSpPr>
        <p:spPr>
          <a:xfrm>
            <a:off x="9032422" y="2218267"/>
            <a:ext cx="200700" cy="3780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272525"/>
              </a:buClr>
              <a:buSzPts val="2350"/>
              <a:buFont typeface="Montserrat"/>
              <a:buNone/>
            </a:pPr>
            <a:r>
              <a:rPr lang="en-US" sz="2350" b="1" i="0" u="none" strike="noStrike" cap="none">
                <a:solidFill>
                  <a:srgbClr val="272525"/>
                </a:solidFill>
                <a:latin typeface="Josefin Sans"/>
                <a:ea typeface="Josefin Sans"/>
                <a:cs typeface="Josefin Sans"/>
                <a:sym typeface="Josefin Sans"/>
              </a:rPr>
              <a:t>1</a:t>
            </a:r>
            <a:endParaRPr sz="2350" i="0" u="none" strike="noStrike" cap="none">
              <a:latin typeface="Josefin Sans"/>
              <a:ea typeface="Josefin Sans"/>
              <a:cs typeface="Josefin Sans"/>
              <a:sym typeface="Josefin Sans"/>
            </a:endParaRPr>
          </a:p>
        </p:txBody>
      </p:sp>
      <p:sp>
        <p:nvSpPr>
          <p:cNvPr id="645" name="Google Shape;645;p51"/>
          <p:cNvSpPr/>
          <p:nvPr/>
        </p:nvSpPr>
        <p:spPr>
          <a:xfrm>
            <a:off x="9503720" y="1866686"/>
            <a:ext cx="3063600" cy="315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950"/>
              <a:buFont typeface="Montserrat"/>
              <a:buNone/>
            </a:pPr>
            <a:r>
              <a:rPr lang="en-US" sz="1950" b="1" i="0" u="none" strike="noStrike" cap="none">
                <a:solidFill>
                  <a:srgbClr val="272525"/>
                </a:solidFill>
                <a:latin typeface="Josefin Sans"/>
                <a:ea typeface="Josefin Sans"/>
                <a:cs typeface="Josefin Sans"/>
                <a:sym typeface="Josefin Sans"/>
              </a:rPr>
              <a:t>Product Development</a:t>
            </a:r>
            <a:endParaRPr sz="1950" i="0" u="none" strike="noStrike" cap="none">
              <a:latin typeface="Josefin Sans"/>
              <a:ea typeface="Josefin Sans"/>
              <a:cs typeface="Josefin Sans"/>
              <a:sym typeface="Josefin Sans"/>
            </a:endParaRPr>
          </a:p>
        </p:txBody>
      </p:sp>
      <p:sp>
        <p:nvSpPr>
          <p:cNvPr id="646" name="Google Shape;646;p51"/>
          <p:cNvSpPr/>
          <p:nvPr/>
        </p:nvSpPr>
        <p:spPr>
          <a:xfrm>
            <a:off x="9503729" y="2302801"/>
            <a:ext cx="4465200" cy="645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550"/>
              <a:buFont typeface="Montserrat"/>
              <a:buNone/>
            </a:pPr>
            <a:r>
              <a:rPr lang="en-US" sz="1550" i="0" u="none" strike="noStrike" cap="none">
                <a:solidFill>
                  <a:srgbClr val="272525"/>
                </a:solidFill>
                <a:latin typeface="Josefin Sans"/>
                <a:ea typeface="Josefin Sans"/>
                <a:cs typeface="Josefin Sans"/>
                <a:sym typeface="Josefin Sans"/>
              </a:rPr>
              <a:t>Accelerate AXP capabilities, agentic systems, and hypergraph intelligence</a:t>
            </a:r>
            <a:endParaRPr sz="1550" i="0" u="none" strike="noStrike" cap="none">
              <a:latin typeface="Josefin Sans"/>
              <a:ea typeface="Josefin Sans"/>
              <a:cs typeface="Josefin Sans"/>
              <a:sym typeface="Josefin Sans"/>
            </a:endParaRPr>
          </a:p>
        </p:txBody>
      </p:sp>
      <p:sp>
        <p:nvSpPr>
          <p:cNvPr id="647" name="Google Shape;647;p51"/>
          <p:cNvSpPr/>
          <p:nvPr/>
        </p:nvSpPr>
        <p:spPr>
          <a:xfrm>
            <a:off x="8833925" y="3351504"/>
            <a:ext cx="536100" cy="1210200"/>
          </a:xfrm>
          <a:prstGeom prst="roundRect">
            <a:avLst>
              <a:gd name="adj" fmla="val 360001"/>
            </a:avLst>
          </a:prstGeom>
          <a:solidFill>
            <a:srgbClr val="F2EEEE"/>
          </a:solidFill>
          <a:ln w="22850" cap="flat" cmpd="sng">
            <a:solidFill>
              <a:srgbClr val="D8D4D4"/>
            </a:solidFill>
            <a:prstDash val="solid"/>
            <a:round/>
            <a:headEnd type="none" w="sm" len="sm"/>
            <a:tailEnd type="none" w="sm" len="sm"/>
          </a:ln>
          <a:effectLst>
            <a:outerShdw blurRad="302260" algn="bl" rotWithShape="0">
              <a:srgbClr val="333333">
                <a:alpha val="9803"/>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latin typeface="Josefin Sans"/>
              <a:ea typeface="Josefin Sans"/>
              <a:cs typeface="Josefin Sans"/>
              <a:sym typeface="Josefin Sans"/>
            </a:endParaRPr>
          </a:p>
        </p:txBody>
      </p:sp>
      <p:sp>
        <p:nvSpPr>
          <p:cNvPr id="648" name="Google Shape;648;p51"/>
          <p:cNvSpPr/>
          <p:nvPr/>
        </p:nvSpPr>
        <p:spPr>
          <a:xfrm>
            <a:off x="9001395" y="3767507"/>
            <a:ext cx="200700" cy="3780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272525"/>
              </a:buClr>
              <a:buSzPts val="2350"/>
              <a:buFont typeface="Montserrat"/>
              <a:buNone/>
            </a:pPr>
            <a:r>
              <a:rPr lang="en-US" sz="2350" b="1" i="0" u="none" strike="noStrike" cap="none">
                <a:solidFill>
                  <a:srgbClr val="272525"/>
                </a:solidFill>
                <a:latin typeface="Josefin Sans"/>
                <a:ea typeface="Josefin Sans"/>
                <a:cs typeface="Josefin Sans"/>
                <a:sym typeface="Josefin Sans"/>
              </a:rPr>
              <a:t>2</a:t>
            </a:r>
            <a:endParaRPr sz="2350" i="0" u="none" strike="noStrike" cap="none">
              <a:latin typeface="Josefin Sans"/>
              <a:ea typeface="Josefin Sans"/>
              <a:cs typeface="Josefin Sans"/>
              <a:sym typeface="Josefin Sans"/>
            </a:endParaRPr>
          </a:p>
        </p:txBody>
      </p:sp>
      <p:sp>
        <p:nvSpPr>
          <p:cNvPr id="649" name="Google Shape;649;p51"/>
          <p:cNvSpPr/>
          <p:nvPr/>
        </p:nvSpPr>
        <p:spPr>
          <a:xfrm>
            <a:off x="9503720" y="3553203"/>
            <a:ext cx="3289200" cy="315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950"/>
              <a:buFont typeface="Montserrat"/>
              <a:buNone/>
            </a:pPr>
            <a:r>
              <a:rPr lang="en-US" sz="1950" b="1" i="0" u="none" strike="noStrike" cap="none">
                <a:solidFill>
                  <a:srgbClr val="272525"/>
                </a:solidFill>
                <a:latin typeface="Josefin Sans"/>
                <a:ea typeface="Josefin Sans"/>
                <a:cs typeface="Josefin Sans"/>
                <a:sym typeface="Josefin Sans"/>
              </a:rPr>
              <a:t>Scale Sales &amp; Marketing</a:t>
            </a:r>
            <a:endParaRPr sz="1950" i="0" u="none" strike="noStrike" cap="none">
              <a:latin typeface="Josefin Sans"/>
              <a:ea typeface="Josefin Sans"/>
              <a:cs typeface="Josefin Sans"/>
              <a:sym typeface="Josefin Sans"/>
            </a:endParaRPr>
          </a:p>
        </p:txBody>
      </p:sp>
      <p:sp>
        <p:nvSpPr>
          <p:cNvPr id="650" name="Google Shape;650;p51"/>
          <p:cNvSpPr/>
          <p:nvPr/>
        </p:nvSpPr>
        <p:spPr>
          <a:xfrm>
            <a:off x="9503729" y="3989321"/>
            <a:ext cx="4465200" cy="322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550"/>
              <a:buFont typeface="Montserrat"/>
              <a:buNone/>
            </a:pPr>
            <a:r>
              <a:rPr lang="en-US" sz="1550" i="0" u="none" strike="noStrike" cap="none">
                <a:solidFill>
                  <a:srgbClr val="272525"/>
                </a:solidFill>
                <a:latin typeface="Josefin Sans"/>
                <a:ea typeface="Josefin Sans"/>
                <a:cs typeface="Josefin Sans"/>
                <a:sym typeface="Josefin Sans"/>
              </a:rPr>
              <a:t>Land anchor retailer partnerships and build go-to-market engine</a:t>
            </a:r>
            <a:endParaRPr sz="1550" i="0" u="none" strike="noStrike" cap="none">
              <a:latin typeface="Josefin Sans"/>
              <a:ea typeface="Josefin Sans"/>
              <a:cs typeface="Josefin Sans"/>
              <a:sym typeface="Josefin Sans"/>
            </a:endParaRPr>
          </a:p>
        </p:txBody>
      </p:sp>
      <p:sp>
        <p:nvSpPr>
          <p:cNvPr id="651" name="Google Shape;651;p51"/>
          <p:cNvSpPr/>
          <p:nvPr/>
        </p:nvSpPr>
        <p:spPr>
          <a:xfrm>
            <a:off x="8833925" y="4763465"/>
            <a:ext cx="536100" cy="1210200"/>
          </a:xfrm>
          <a:prstGeom prst="roundRect">
            <a:avLst>
              <a:gd name="adj" fmla="val 360001"/>
            </a:avLst>
          </a:prstGeom>
          <a:solidFill>
            <a:srgbClr val="F2EEEE"/>
          </a:solidFill>
          <a:ln w="22850" cap="flat" cmpd="sng">
            <a:solidFill>
              <a:srgbClr val="D8D4D4"/>
            </a:solidFill>
            <a:prstDash val="solid"/>
            <a:round/>
            <a:headEnd type="none" w="sm" len="sm"/>
            <a:tailEnd type="none" w="sm" len="sm"/>
          </a:ln>
          <a:effectLst>
            <a:outerShdw blurRad="302260" algn="bl" rotWithShape="0">
              <a:srgbClr val="333333">
                <a:alpha val="9803"/>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a:latin typeface="Josefin Sans"/>
              <a:ea typeface="Josefin Sans"/>
              <a:cs typeface="Josefin Sans"/>
              <a:sym typeface="Josefin Sans"/>
            </a:endParaRPr>
          </a:p>
        </p:txBody>
      </p:sp>
      <p:sp>
        <p:nvSpPr>
          <p:cNvPr id="652" name="Google Shape;652;p51"/>
          <p:cNvSpPr/>
          <p:nvPr/>
        </p:nvSpPr>
        <p:spPr>
          <a:xfrm>
            <a:off x="9001395" y="5179470"/>
            <a:ext cx="200700" cy="3780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272525"/>
              </a:buClr>
              <a:buSzPts val="2350"/>
              <a:buFont typeface="Montserrat"/>
              <a:buNone/>
            </a:pPr>
            <a:r>
              <a:rPr lang="en-US" sz="2350" b="1" i="0" u="none" strike="noStrike" cap="none">
                <a:solidFill>
                  <a:srgbClr val="272525"/>
                </a:solidFill>
                <a:latin typeface="Josefin Sans"/>
                <a:ea typeface="Josefin Sans"/>
                <a:cs typeface="Josefin Sans"/>
                <a:sym typeface="Josefin Sans"/>
              </a:rPr>
              <a:t>3</a:t>
            </a:r>
            <a:endParaRPr sz="2350" i="0" u="none" strike="noStrike" cap="none">
              <a:latin typeface="Josefin Sans"/>
              <a:ea typeface="Josefin Sans"/>
              <a:cs typeface="Josefin Sans"/>
              <a:sym typeface="Josefin Sans"/>
            </a:endParaRPr>
          </a:p>
        </p:txBody>
      </p:sp>
      <p:sp>
        <p:nvSpPr>
          <p:cNvPr id="653" name="Google Shape;653;p51"/>
          <p:cNvSpPr/>
          <p:nvPr/>
        </p:nvSpPr>
        <p:spPr>
          <a:xfrm>
            <a:off x="9503720" y="4965161"/>
            <a:ext cx="3462000" cy="315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950"/>
              <a:buFont typeface="Montserrat"/>
              <a:buNone/>
            </a:pPr>
            <a:r>
              <a:rPr lang="en-US" sz="1950" b="1" i="0" u="none" strike="noStrike" cap="none">
                <a:solidFill>
                  <a:srgbClr val="272525"/>
                </a:solidFill>
                <a:latin typeface="Josefin Sans"/>
                <a:ea typeface="Josefin Sans"/>
                <a:cs typeface="Josefin Sans"/>
                <a:sym typeface="Josefin Sans"/>
              </a:rPr>
              <a:t>Unlock Revenue Traction</a:t>
            </a:r>
            <a:endParaRPr sz="1950" i="0" u="none" strike="noStrike" cap="none">
              <a:latin typeface="Josefin Sans"/>
              <a:ea typeface="Josefin Sans"/>
              <a:cs typeface="Josefin Sans"/>
              <a:sym typeface="Josefin Sans"/>
            </a:endParaRPr>
          </a:p>
        </p:txBody>
      </p:sp>
      <p:sp>
        <p:nvSpPr>
          <p:cNvPr id="654" name="Google Shape;654;p51"/>
          <p:cNvSpPr/>
          <p:nvPr/>
        </p:nvSpPr>
        <p:spPr>
          <a:xfrm>
            <a:off x="9503729" y="5401283"/>
            <a:ext cx="4465200" cy="322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550"/>
              <a:buFont typeface="Montserrat"/>
              <a:buNone/>
            </a:pPr>
            <a:r>
              <a:rPr lang="en-US" sz="1550" i="0" u="none" strike="noStrike" cap="none">
                <a:solidFill>
                  <a:srgbClr val="272525"/>
                </a:solidFill>
                <a:latin typeface="Josefin Sans"/>
                <a:ea typeface="Josefin Sans"/>
                <a:cs typeface="Josefin Sans"/>
                <a:sym typeface="Josefin Sans"/>
              </a:rPr>
              <a:t>Prove category economics and position for Series A readiness</a:t>
            </a:r>
            <a:endParaRPr sz="1550" i="0" u="none" strike="noStrike" cap="none">
              <a:latin typeface="Josefin Sans"/>
              <a:ea typeface="Josefin Sans"/>
              <a:cs typeface="Josefin Sans"/>
              <a:sym typeface="Josefin Sans"/>
            </a:endParaRPr>
          </a:p>
        </p:txBody>
      </p:sp>
      <p:sp>
        <p:nvSpPr>
          <p:cNvPr id="655" name="Google Shape;655;p51"/>
          <p:cNvSpPr/>
          <p:nvPr/>
        </p:nvSpPr>
        <p:spPr>
          <a:xfrm>
            <a:off x="9034842" y="6427601"/>
            <a:ext cx="4933800" cy="645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550"/>
              <a:buFont typeface="Montserrat"/>
              <a:buNone/>
            </a:pPr>
            <a:r>
              <a:rPr lang="en-US" sz="1550" b="1" i="0" u="none" strike="noStrike" cap="none">
                <a:solidFill>
                  <a:srgbClr val="272525"/>
                </a:solidFill>
                <a:latin typeface="Josefin Sans"/>
                <a:ea typeface="Josefin Sans"/>
                <a:cs typeface="Josefin Sans"/>
                <a:sym typeface="Josefin Sans"/>
              </a:rPr>
              <a:t>"This round unlocks the category-defining platform that changes how billions of people shop for food"</a:t>
            </a:r>
            <a:endParaRPr sz="1550" i="0" u="none" strike="noStrike" cap="none">
              <a:latin typeface="Josefin Sans"/>
              <a:ea typeface="Josefin Sans"/>
              <a:cs typeface="Josefin Sans"/>
              <a:sym typeface="Josefin Sans"/>
            </a:endParaRPr>
          </a:p>
        </p:txBody>
      </p:sp>
      <p:sp>
        <p:nvSpPr>
          <p:cNvPr id="656" name="Google Shape;656;p51"/>
          <p:cNvSpPr/>
          <p:nvPr/>
        </p:nvSpPr>
        <p:spPr>
          <a:xfrm>
            <a:off x="8833925" y="6200668"/>
            <a:ext cx="15000" cy="1099200"/>
          </a:xfrm>
          <a:prstGeom prst="rect">
            <a:avLst/>
          </a:prstGeom>
          <a:solidFill>
            <a:srgbClr val="FFB600"/>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657" name="Google Shape;657;p51"/>
          <p:cNvSpPr/>
          <p:nvPr/>
        </p:nvSpPr>
        <p:spPr>
          <a:xfrm>
            <a:off x="8833925" y="7526786"/>
            <a:ext cx="5135100" cy="322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550"/>
              <a:buFont typeface="Montserrat"/>
              <a:buNone/>
            </a:pPr>
            <a:r>
              <a:rPr lang="en-US" sz="1550" i="0" u="none" strike="noStrike" cap="none">
                <a:solidFill>
                  <a:srgbClr val="272525"/>
                </a:solidFill>
                <a:latin typeface="Josefin Sans"/>
                <a:ea typeface="Josefin Sans"/>
                <a:cs typeface="Josefin Sans"/>
                <a:sym typeface="Josefin Sans"/>
              </a:rPr>
              <a:t>Join us in building the AI company for grocery commerce.</a:t>
            </a:r>
            <a:endParaRPr sz="1550" i="0" u="none" strike="noStrike" cap="none">
              <a:latin typeface="Josefin Sans"/>
              <a:ea typeface="Josefin Sans"/>
              <a:cs typeface="Josefin Sans"/>
              <a:sym typeface="Josefin Sans"/>
            </a:endParaRPr>
          </a:p>
        </p:txBody>
      </p:sp>
      <p:pic>
        <p:nvPicPr>
          <p:cNvPr id="658" name="Google Shape;658;p51"/>
          <p:cNvPicPr preferRelativeResize="0"/>
          <p:nvPr/>
        </p:nvPicPr>
        <p:blipFill>
          <a:blip r:embed="rId3">
            <a:alphaModFix/>
          </a:blip>
          <a:stretch>
            <a:fillRect/>
          </a:stretch>
        </p:blipFill>
        <p:spPr>
          <a:xfrm>
            <a:off x="-28" y="22"/>
            <a:ext cx="8229702" cy="822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2"/>
          <p:cNvSpPr/>
          <p:nvPr/>
        </p:nvSpPr>
        <p:spPr>
          <a:xfrm>
            <a:off x="2206059" y="3376525"/>
            <a:ext cx="10218300" cy="74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5850"/>
              <a:buFont typeface="Montserrat"/>
              <a:buNone/>
            </a:pPr>
            <a:r>
              <a:rPr lang="en-US" sz="9600" b="1" dirty="0">
                <a:solidFill>
                  <a:srgbClr val="001F5B"/>
                </a:solidFill>
                <a:latin typeface="Josefin Sans"/>
                <a:ea typeface="Josefin Sans"/>
                <a:cs typeface="Josefin Sans"/>
                <a:sym typeface="Josefin Sans"/>
              </a:rPr>
              <a:t>EXTRAS</a:t>
            </a:r>
            <a:endParaRPr sz="9600" i="0" u="none" strike="noStrike" cap="none" dirty="0">
              <a:solidFill>
                <a:srgbClr val="001F5B"/>
              </a:solidFill>
              <a:latin typeface="Josefin Sans"/>
              <a:ea typeface="Josefin Sans"/>
              <a:cs typeface="Josefin Sans"/>
              <a:sym typeface="Josefin Sans"/>
            </a:endParaRPr>
          </a:p>
        </p:txBody>
      </p:sp>
      <p:pic>
        <p:nvPicPr>
          <p:cNvPr id="665" name="Google Shape;665;p52" title="Large for presentation.png"/>
          <p:cNvPicPr preferRelativeResize="0"/>
          <p:nvPr/>
        </p:nvPicPr>
        <p:blipFill rotWithShape="1">
          <a:blip r:embed="rId3">
            <a:alphaModFix/>
          </a:blip>
          <a:srcRect/>
          <a:stretch/>
        </p:blipFill>
        <p:spPr>
          <a:xfrm>
            <a:off x="12736468" y="7802770"/>
            <a:ext cx="1728765" cy="27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53" descr="Create another version of this slide that includes every bullet as is with n o change to copy and includes all 6 categories. Use Montserrat font."/>
          <p:cNvPicPr preferRelativeResize="0"/>
          <p:nvPr/>
        </p:nvPicPr>
        <p:blipFill>
          <a:blip r:embed="rId3">
            <a:alphaModFix/>
          </a:blip>
          <a:stretch>
            <a:fillRect/>
          </a:stretch>
        </p:blipFill>
        <p:spPr>
          <a:xfrm>
            <a:off x="0" y="31898"/>
            <a:ext cx="14629691" cy="81654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8"/>
          <p:cNvSpPr/>
          <p:nvPr/>
        </p:nvSpPr>
        <p:spPr>
          <a:xfrm>
            <a:off x="11511650" y="1653275"/>
            <a:ext cx="3118500" cy="5716500"/>
          </a:xfrm>
          <a:prstGeom prst="rect">
            <a:avLst/>
          </a:prstGeom>
          <a:solidFill>
            <a:srgbClr val="C3AE9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28"/>
          <p:cNvSpPr/>
          <p:nvPr/>
        </p:nvSpPr>
        <p:spPr>
          <a:xfrm>
            <a:off x="12250" y="0"/>
            <a:ext cx="14630400" cy="1665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13" name="Google Shape;113;p28"/>
          <p:cNvSpPr/>
          <p:nvPr/>
        </p:nvSpPr>
        <p:spPr>
          <a:xfrm>
            <a:off x="607338" y="477202"/>
            <a:ext cx="12365700" cy="542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666666"/>
              </a:buClr>
              <a:buSzPts val="3400"/>
              <a:buFont typeface="Montserrat"/>
              <a:buNone/>
            </a:pPr>
            <a:r>
              <a:rPr lang="en-US" sz="3400" b="1">
                <a:solidFill>
                  <a:srgbClr val="001F5B"/>
                </a:solidFill>
                <a:latin typeface="Josefin Sans"/>
                <a:ea typeface="Josefin Sans"/>
                <a:cs typeface="Josefin Sans"/>
                <a:sym typeface="Josefin Sans"/>
              </a:rPr>
              <a:t>Every Industry is Evolving.</a:t>
            </a:r>
            <a:endParaRPr sz="3400" i="0" u="none" strike="noStrike" cap="none">
              <a:solidFill>
                <a:srgbClr val="001F5B"/>
              </a:solidFill>
              <a:latin typeface="Josefin Sans"/>
              <a:ea typeface="Josefin Sans"/>
              <a:cs typeface="Josefin Sans"/>
              <a:sym typeface="Josefin Sans"/>
            </a:endParaRPr>
          </a:p>
        </p:txBody>
      </p:sp>
      <p:sp>
        <p:nvSpPr>
          <p:cNvPr id="114" name="Google Shape;114;p28"/>
          <p:cNvSpPr/>
          <p:nvPr/>
        </p:nvSpPr>
        <p:spPr>
          <a:xfrm>
            <a:off x="-350" y="7382400"/>
            <a:ext cx="14630400" cy="8472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15" name="Google Shape;115;p28" title="Large for presentation.png"/>
          <p:cNvPicPr preferRelativeResize="0"/>
          <p:nvPr/>
        </p:nvPicPr>
        <p:blipFill rotWithShape="1">
          <a:blip r:embed="rId3">
            <a:alphaModFix/>
          </a:blip>
          <a:srcRect/>
          <a:stretch/>
        </p:blipFill>
        <p:spPr>
          <a:xfrm>
            <a:off x="12736468" y="7674863"/>
            <a:ext cx="1728765" cy="271200"/>
          </a:xfrm>
          <a:prstGeom prst="rect">
            <a:avLst/>
          </a:prstGeom>
          <a:noFill/>
          <a:ln>
            <a:noFill/>
          </a:ln>
        </p:spPr>
      </p:pic>
      <p:pic>
        <p:nvPicPr>
          <p:cNvPr id="116" name="Google Shape;116;p28" title="4a13af97-d174-4cb3-b35e-a4928dae6e9e.png"/>
          <p:cNvPicPr preferRelativeResize="0"/>
          <p:nvPr/>
        </p:nvPicPr>
        <p:blipFill>
          <a:blip r:embed="rId4">
            <a:alphaModFix/>
          </a:blip>
          <a:stretch>
            <a:fillRect/>
          </a:stretch>
        </p:blipFill>
        <p:spPr>
          <a:xfrm>
            <a:off x="2508713" y="1665900"/>
            <a:ext cx="9020175" cy="5716500"/>
          </a:xfrm>
          <a:prstGeom prst="rect">
            <a:avLst/>
          </a:prstGeom>
          <a:noFill/>
          <a:ln>
            <a:noFill/>
          </a:ln>
        </p:spPr>
      </p:pic>
      <p:sp>
        <p:nvSpPr>
          <p:cNvPr id="117" name="Google Shape;117;p28"/>
          <p:cNvSpPr/>
          <p:nvPr/>
        </p:nvSpPr>
        <p:spPr>
          <a:xfrm>
            <a:off x="-350" y="1665900"/>
            <a:ext cx="2509200" cy="5716500"/>
          </a:xfrm>
          <a:prstGeom prst="rect">
            <a:avLst/>
          </a:prstGeom>
          <a:solidFill>
            <a:srgbClr val="D5C3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p28"/>
          <p:cNvSpPr txBox="1"/>
          <p:nvPr/>
        </p:nvSpPr>
        <p:spPr>
          <a:xfrm>
            <a:off x="2508725" y="6576329"/>
            <a:ext cx="300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001F5B"/>
                </a:solidFill>
                <a:latin typeface="Josefin Sans"/>
                <a:ea typeface="Josefin Sans"/>
                <a:cs typeface="Josefin Sans"/>
                <a:sym typeface="Josefin Sans"/>
              </a:rPr>
              <a:t>TRADITIONAL</a:t>
            </a:r>
            <a:endParaRPr sz="1800" b="1">
              <a:solidFill>
                <a:srgbClr val="001F5B"/>
              </a:solidFill>
              <a:latin typeface="Josefin Sans"/>
              <a:ea typeface="Josefin Sans"/>
              <a:cs typeface="Josefin Sans"/>
              <a:sym typeface="Josefin Sans"/>
            </a:endParaRPr>
          </a:p>
        </p:txBody>
      </p:sp>
      <p:sp>
        <p:nvSpPr>
          <p:cNvPr id="119" name="Google Shape;119;p28"/>
          <p:cNvSpPr txBox="1"/>
          <p:nvPr/>
        </p:nvSpPr>
        <p:spPr>
          <a:xfrm>
            <a:off x="5517763" y="6576329"/>
            <a:ext cx="300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001F5B"/>
                </a:solidFill>
                <a:latin typeface="Josefin Sans"/>
                <a:ea typeface="Josefin Sans"/>
                <a:cs typeface="Josefin Sans"/>
                <a:sym typeface="Josefin Sans"/>
              </a:rPr>
              <a:t>CONVERSATIONAL</a:t>
            </a:r>
            <a:endParaRPr sz="1800" b="1">
              <a:solidFill>
                <a:srgbClr val="001F5B"/>
              </a:solidFill>
              <a:latin typeface="Josefin Sans"/>
              <a:ea typeface="Josefin Sans"/>
              <a:cs typeface="Josefin Sans"/>
              <a:sym typeface="Josefin Sans"/>
            </a:endParaRPr>
          </a:p>
        </p:txBody>
      </p:sp>
      <p:sp>
        <p:nvSpPr>
          <p:cNvPr id="120" name="Google Shape;120;p28"/>
          <p:cNvSpPr txBox="1"/>
          <p:nvPr/>
        </p:nvSpPr>
        <p:spPr>
          <a:xfrm>
            <a:off x="8526813" y="6576329"/>
            <a:ext cx="300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001F5B"/>
                </a:solidFill>
                <a:latin typeface="Josefin Sans"/>
                <a:ea typeface="Josefin Sans"/>
                <a:cs typeface="Josefin Sans"/>
                <a:sym typeface="Josefin Sans"/>
              </a:rPr>
              <a:t>AUTONOMOUS</a:t>
            </a:r>
            <a:endParaRPr sz="1800" b="1">
              <a:solidFill>
                <a:srgbClr val="001F5B"/>
              </a:solidFill>
              <a:latin typeface="Josefin Sans"/>
              <a:ea typeface="Josefin Sans"/>
              <a:cs typeface="Josefin Sans"/>
              <a:sym typeface="Josefi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54" descr="Beautify this slide again with the new title and Montserrat font."/>
          <p:cNvPicPr preferRelativeResize="0"/>
          <p:nvPr/>
        </p:nvPicPr>
        <p:blipFill>
          <a:blip r:embed="rId3">
            <a:alphaModFix/>
          </a:blip>
          <a:stretch>
            <a:fillRect/>
          </a:stretch>
        </p:blipFill>
        <p:spPr>
          <a:xfrm>
            <a:off x="0" y="31898"/>
            <a:ext cx="14629691" cy="8165409"/>
          </a:xfrm>
          <a:prstGeom prst="rect">
            <a:avLst/>
          </a:prstGeom>
          <a:gradFill>
            <a:gsLst>
              <a:gs pos="0">
                <a:schemeClr val="lt2"/>
              </a:gs>
              <a:gs pos="100000">
                <a:schemeClr val="lt1"/>
              </a:gs>
            </a:gsLst>
            <a:lin ang="5400700" scaled="0"/>
          </a:gra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55"/>
          <p:cNvPicPr preferRelativeResize="0"/>
          <p:nvPr/>
        </p:nvPicPr>
        <p:blipFill rotWithShape="1">
          <a:blip r:embed="rId3">
            <a:alphaModFix/>
          </a:blip>
          <a:srcRect/>
          <a:stretch/>
        </p:blipFill>
        <p:spPr>
          <a:xfrm>
            <a:off x="514280" y="1446960"/>
            <a:ext cx="2748189" cy="6345401"/>
          </a:xfrm>
          <a:prstGeom prst="rect">
            <a:avLst/>
          </a:prstGeom>
          <a:noFill/>
          <a:ln>
            <a:noFill/>
          </a:ln>
          <a:effectLst>
            <a:outerShdw blurRad="68580" dist="30480" dir="5400000" algn="bl" rotWithShape="0">
              <a:srgbClr val="000000">
                <a:alpha val="49800"/>
              </a:srgbClr>
            </a:outerShdw>
          </a:effectLst>
        </p:spPr>
      </p:pic>
      <p:pic>
        <p:nvPicPr>
          <p:cNvPr id="684" name="Google Shape;684;p55"/>
          <p:cNvPicPr preferRelativeResize="0"/>
          <p:nvPr/>
        </p:nvPicPr>
        <p:blipFill rotWithShape="1">
          <a:blip r:embed="rId4">
            <a:alphaModFix/>
          </a:blip>
          <a:srcRect/>
          <a:stretch/>
        </p:blipFill>
        <p:spPr>
          <a:xfrm>
            <a:off x="3480702" y="1446960"/>
            <a:ext cx="2578352" cy="6345403"/>
          </a:xfrm>
          <a:prstGeom prst="rect">
            <a:avLst/>
          </a:prstGeom>
          <a:noFill/>
          <a:ln>
            <a:noFill/>
          </a:ln>
          <a:effectLst>
            <a:outerShdw blurRad="68580" dist="30480" dir="5400000" algn="bl" rotWithShape="0">
              <a:srgbClr val="000000">
                <a:alpha val="49800"/>
              </a:srgbClr>
            </a:outerShdw>
          </a:effectLst>
        </p:spPr>
      </p:pic>
      <p:pic>
        <p:nvPicPr>
          <p:cNvPr id="685" name="Google Shape;685;p55"/>
          <p:cNvPicPr preferRelativeResize="0"/>
          <p:nvPr/>
        </p:nvPicPr>
        <p:blipFill rotWithShape="1">
          <a:blip r:embed="rId5">
            <a:alphaModFix/>
          </a:blip>
          <a:srcRect/>
          <a:stretch/>
        </p:blipFill>
        <p:spPr>
          <a:xfrm>
            <a:off x="8946582" y="1446960"/>
            <a:ext cx="2578337" cy="6345362"/>
          </a:xfrm>
          <a:prstGeom prst="rect">
            <a:avLst/>
          </a:prstGeom>
          <a:noFill/>
          <a:ln>
            <a:noFill/>
          </a:ln>
          <a:effectLst>
            <a:outerShdw blurRad="68580" dist="30480" dir="5400000" algn="bl" rotWithShape="0">
              <a:srgbClr val="000000">
                <a:alpha val="49800"/>
              </a:srgbClr>
            </a:outerShdw>
          </a:effectLst>
        </p:spPr>
      </p:pic>
      <p:pic>
        <p:nvPicPr>
          <p:cNvPr id="686" name="Google Shape;686;p55"/>
          <p:cNvPicPr preferRelativeResize="0"/>
          <p:nvPr/>
        </p:nvPicPr>
        <p:blipFill rotWithShape="1">
          <a:blip r:embed="rId6">
            <a:alphaModFix/>
          </a:blip>
          <a:srcRect/>
          <a:stretch/>
        </p:blipFill>
        <p:spPr>
          <a:xfrm>
            <a:off x="6240920" y="1446960"/>
            <a:ext cx="2523800" cy="6289121"/>
          </a:xfrm>
          <a:prstGeom prst="rect">
            <a:avLst/>
          </a:prstGeom>
          <a:noFill/>
          <a:ln>
            <a:noFill/>
          </a:ln>
          <a:effectLst>
            <a:outerShdw blurRad="68580" dist="30480" dir="5400000" algn="bl" rotWithShape="0">
              <a:srgbClr val="000000">
                <a:alpha val="49800"/>
              </a:srgbClr>
            </a:outerShdw>
          </a:effectLst>
        </p:spPr>
      </p:pic>
      <p:pic>
        <p:nvPicPr>
          <p:cNvPr id="687" name="Google Shape;687;p55"/>
          <p:cNvPicPr preferRelativeResize="0"/>
          <p:nvPr/>
        </p:nvPicPr>
        <p:blipFill rotWithShape="1">
          <a:blip r:embed="rId7">
            <a:alphaModFix/>
          </a:blip>
          <a:srcRect/>
          <a:stretch/>
        </p:blipFill>
        <p:spPr>
          <a:xfrm>
            <a:off x="11706800" y="1446940"/>
            <a:ext cx="2523800" cy="6289178"/>
          </a:xfrm>
          <a:prstGeom prst="rect">
            <a:avLst/>
          </a:prstGeom>
          <a:noFill/>
          <a:ln>
            <a:noFill/>
          </a:ln>
          <a:effectLst>
            <a:outerShdw blurRad="68580" dist="30480" dir="5400000" algn="bl" rotWithShape="0">
              <a:srgbClr val="000000">
                <a:alpha val="49800"/>
              </a:srgbClr>
            </a:outerShdw>
          </a:effectLst>
        </p:spPr>
      </p:pic>
      <p:sp>
        <p:nvSpPr>
          <p:cNvPr id="688" name="Google Shape;688;p55"/>
          <p:cNvSpPr txBox="1"/>
          <p:nvPr/>
        </p:nvSpPr>
        <p:spPr>
          <a:xfrm>
            <a:off x="514275" y="381075"/>
            <a:ext cx="12932700" cy="617100"/>
          </a:xfrm>
          <a:prstGeom prst="rect">
            <a:avLst/>
          </a:prstGeom>
          <a:noFill/>
          <a:ln>
            <a:noFill/>
          </a:ln>
        </p:spPr>
        <p:txBody>
          <a:bodyPr spcFirstLastPara="1" wrap="square" lIns="73150" tIns="73150" rIns="73150" bIns="73150" anchor="t" anchorCtr="0">
            <a:spAutoFit/>
          </a:bodyPr>
          <a:lstStyle/>
          <a:p>
            <a:pPr marL="0" marR="0" lvl="0" indent="0" algn="l" rtl="0">
              <a:lnSpc>
                <a:spcPct val="171795"/>
              </a:lnSpc>
              <a:spcBef>
                <a:spcPts val="0"/>
              </a:spcBef>
              <a:spcAft>
                <a:spcPts val="0"/>
              </a:spcAft>
              <a:buClr>
                <a:schemeClr val="dk1"/>
              </a:buClr>
              <a:buSzPts val="3500"/>
              <a:buFont typeface="Arial"/>
              <a:buNone/>
            </a:pPr>
            <a:r>
              <a:rPr lang="en-US" sz="3050" b="1">
                <a:solidFill>
                  <a:srgbClr val="666666"/>
                </a:solidFill>
                <a:latin typeface="Montserrat"/>
                <a:ea typeface="Montserrat"/>
                <a:cs typeface="Montserrat"/>
                <a:sym typeface="Montserrat"/>
              </a:rPr>
              <a:t>Sample Screenshots - Delectable Commerce™</a:t>
            </a:r>
            <a:endParaRPr sz="3500" b="1" i="0" u="none" strike="noStrike" cap="none">
              <a:solidFill>
                <a:srgbClr val="3C5877"/>
              </a:solidFill>
              <a:latin typeface="Josefin Sans"/>
              <a:ea typeface="Josefin Sans"/>
              <a:cs typeface="Josefin Sans"/>
              <a:sym typeface="Josefi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6"/>
          <p:cNvSpPr txBox="1"/>
          <p:nvPr/>
        </p:nvSpPr>
        <p:spPr>
          <a:xfrm>
            <a:off x="746325" y="1522875"/>
            <a:ext cx="8146500" cy="675900"/>
          </a:xfrm>
          <a:prstGeom prst="rect">
            <a:avLst/>
          </a:prstGeom>
          <a:noFill/>
          <a:ln>
            <a:noFill/>
          </a:ln>
        </p:spPr>
        <p:txBody>
          <a:bodyPr spcFirstLastPara="1" wrap="square" lIns="109725" tIns="109725" rIns="109725" bIns="109725" anchor="t" anchorCtr="0">
            <a:noAutofit/>
          </a:bodyPr>
          <a:lstStyle/>
          <a:p>
            <a:pPr marL="0" marR="0" lvl="0" indent="0" algn="just" rtl="0">
              <a:lnSpc>
                <a:spcPct val="100000"/>
              </a:lnSpc>
              <a:spcBef>
                <a:spcPts val="0"/>
              </a:spcBef>
              <a:spcAft>
                <a:spcPts val="0"/>
              </a:spcAft>
              <a:buClr>
                <a:srgbClr val="000000"/>
              </a:buClr>
              <a:buSzPts val="2200"/>
              <a:buFont typeface="Arial"/>
              <a:buNone/>
            </a:pPr>
            <a:r>
              <a:rPr lang="en-US" sz="2000" b="0" i="1" u="none" strike="noStrike" cap="none">
                <a:solidFill>
                  <a:schemeClr val="dk1"/>
                </a:solidFill>
                <a:latin typeface="Josefin Sans"/>
                <a:ea typeface="Josefin Sans"/>
                <a:cs typeface="Josefin Sans"/>
                <a:sym typeface="Josefin Sans"/>
              </a:rPr>
              <a:t>“90% of the offerings, stories and social proof GenZ and Millennials consume in a day are in the form of vertical short videos”</a:t>
            </a:r>
            <a:endParaRPr sz="1600" b="0" i="0" u="none" strike="noStrike" cap="none">
              <a:solidFill>
                <a:schemeClr val="dk1"/>
              </a:solidFill>
              <a:latin typeface="Josefin Sans"/>
              <a:ea typeface="Josefin Sans"/>
              <a:cs typeface="Josefin Sans"/>
              <a:sym typeface="Josefin Sans"/>
            </a:endParaRPr>
          </a:p>
        </p:txBody>
      </p:sp>
      <p:sp>
        <p:nvSpPr>
          <p:cNvPr id="695" name="Google Shape;695;p56"/>
          <p:cNvSpPr txBox="1"/>
          <p:nvPr/>
        </p:nvSpPr>
        <p:spPr>
          <a:xfrm>
            <a:off x="906375" y="381050"/>
            <a:ext cx="9196200" cy="978900"/>
          </a:xfrm>
          <a:prstGeom prst="rect">
            <a:avLst/>
          </a:prstGeom>
          <a:noFill/>
          <a:ln>
            <a:noFill/>
          </a:ln>
        </p:spPr>
        <p:txBody>
          <a:bodyPr spcFirstLastPara="1" wrap="square" lIns="73150" tIns="73150" rIns="73150" bIns="73150"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US" sz="3050" b="1">
                <a:solidFill>
                  <a:srgbClr val="666666"/>
                </a:solidFill>
                <a:latin typeface="Montserrat"/>
                <a:ea typeface="Montserrat"/>
                <a:cs typeface="Montserrat"/>
                <a:sym typeface="Montserrat"/>
              </a:rPr>
              <a:t>Sample Screenshots: Delectable Social™ </a:t>
            </a:r>
            <a:endParaRPr sz="3050" b="1">
              <a:solidFill>
                <a:srgbClr val="666666"/>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500"/>
              <a:buFont typeface="Arial"/>
              <a:buNone/>
            </a:pPr>
            <a:r>
              <a:rPr lang="en-US" sz="2350">
                <a:solidFill>
                  <a:srgbClr val="666666"/>
                </a:solidFill>
                <a:latin typeface="Montserrat"/>
                <a:ea typeface="Montserrat"/>
                <a:cs typeface="Montserrat"/>
                <a:sym typeface="Montserrat"/>
              </a:rPr>
              <a:t>Video-first agentic GenZ social commerce platform</a:t>
            </a:r>
            <a:endParaRPr sz="2800" i="0" u="none" strike="noStrike" cap="none">
              <a:solidFill>
                <a:srgbClr val="3C5877"/>
              </a:solidFill>
              <a:latin typeface="Josefin Sans"/>
              <a:ea typeface="Josefin Sans"/>
              <a:cs typeface="Josefin Sans"/>
              <a:sym typeface="Josefin Sans"/>
            </a:endParaRPr>
          </a:p>
        </p:txBody>
      </p:sp>
      <p:pic>
        <p:nvPicPr>
          <p:cNvPr id="696" name="Google Shape;696;p56" title="image (15).png"/>
          <p:cNvPicPr preferRelativeResize="0"/>
          <p:nvPr/>
        </p:nvPicPr>
        <p:blipFill rotWithShape="1">
          <a:blip r:embed="rId3">
            <a:alphaModFix/>
          </a:blip>
          <a:srcRect/>
          <a:stretch/>
        </p:blipFill>
        <p:spPr>
          <a:xfrm>
            <a:off x="778560" y="2650760"/>
            <a:ext cx="9840000" cy="4852800"/>
          </a:xfrm>
          <a:prstGeom prst="roundRect">
            <a:avLst>
              <a:gd name="adj" fmla="val 3982"/>
            </a:avLst>
          </a:prstGeom>
          <a:noFill/>
          <a:ln w="15250" cap="flat" cmpd="sng">
            <a:solidFill>
              <a:schemeClr val="dk1"/>
            </a:solidFill>
            <a:prstDash val="solid"/>
            <a:round/>
            <a:headEnd type="none" w="sm" len="sm"/>
            <a:tailEnd type="none" w="sm" len="sm"/>
          </a:ln>
        </p:spPr>
      </p:pic>
      <p:pic>
        <p:nvPicPr>
          <p:cNvPr id="697" name="Google Shape;697;p56" title="image (16).png"/>
          <p:cNvPicPr preferRelativeResize="0"/>
          <p:nvPr/>
        </p:nvPicPr>
        <p:blipFill rotWithShape="1">
          <a:blip r:embed="rId4">
            <a:alphaModFix/>
          </a:blip>
          <a:srcRect l="4392" t="2199" r="4283" b="2189"/>
          <a:stretch/>
        </p:blipFill>
        <p:spPr>
          <a:xfrm>
            <a:off x="10820040" y="1202120"/>
            <a:ext cx="2957700" cy="6301500"/>
          </a:xfrm>
          <a:prstGeom prst="roundRect">
            <a:avLst>
              <a:gd name="adj" fmla="val 11441"/>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57"/>
          <p:cNvPicPr preferRelativeResize="0"/>
          <p:nvPr/>
        </p:nvPicPr>
        <p:blipFill rotWithShape="1">
          <a:blip r:embed="rId3">
            <a:alphaModFix/>
          </a:blip>
          <a:srcRect/>
          <a:stretch/>
        </p:blipFill>
        <p:spPr>
          <a:xfrm>
            <a:off x="7415910" y="1168644"/>
            <a:ext cx="6382264" cy="3387462"/>
          </a:xfrm>
          <a:prstGeom prst="rect">
            <a:avLst/>
          </a:prstGeom>
          <a:noFill/>
          <a:ln>
            <a:noFill/>
          </a:ln>
          <a:effectLst>
            <a:outerShdw blurRad="68580" dist="38100" dir="5400000" algn="bl" rotWithShape="0">
              <a:srgbClr val="000000">
                <a:alpha val="49800"/>
              </a:srgbClr>
            </a:outerShdw>
          </a:effectLst>
        </p:spPr>
      </p:pic>
      <p:pic>
        <p:nvPicPr>
          <p:cNvPr id="704" name="Google Shape;704;p57"/>
          <p:cNvPicPr preferRelativeResize="0"/>
          <p:nvPr/>
        </p:nvPicPr>
        <p:blipFill rotWithShape="1">
          <a:blip r:embed="rId4">
            <a:alphaModFix/>
          </a:blip>
          <a:srcRect/>
          <a:stretch/>
        </p:blipFill>
        <p:spPr>
          <a:xfrm>
            <a:off x="1740261" y="3376583"/>
            <a:ext cx="6747187" cy="4417961"/>
          </a:xfrm>
          <a:prstGeom prst="rect">
            <a:avLst/>
          </a:prstGeom>
          <a:noFill/>
          <a:ln>
            <a:noFill/>
          </a:ln>
          <a:effectLst>
            <a:outerShdw blurRad="68580" dist="38100" dir="5400000" algn="bl" rotWithShape="0">
              <a:srgbClr val="000000">
                <a:alpha val="49800"/>
              </a:srgbClr>
            </a:outerShdw>
          </a:effectLst>
        </p:spPr>
      </p:pic>
      <p:pic>
        <p:nvPicPr>
          <p:cNvPr id="705" name="Google Shape;705;p57"/>
          <p:cNvPicPr preferRelativeResize="0"/>
          <p:nvPr/>
        </p:nvPicPr>
        <p:blipFill rotWithShape="1">
          <a:blip r:embed="rId5">
            <a:alphaModFix/>
          </a:blip>
          <a:srcRect/>
          <a:stretch/>
        </p:blipFill>
        <p:spPr>
          <a:xfrm>
            <a:off x="6586000" y="2846443"/>
            <a:ext cx="7914906" cy="5167104"/>
          </a:xfrm>
          <a:prstGeom prst="rect">
            <a:avLst/>
          </a:prstGeom>
          <a:noFill/>
          <a:ln>
            <a:noFill/>
          </a:ln>
          <a:effectLst>
            <a:outerShdw blurRad="68580" dist="38100" dir="5400000" algn="bl" rotWithShape="0">
              <a:srgbClr val="000000">
                <a:alpha val="49800"/>
              </a:srgbClr>
            </a:outerShdw>
          </a:effectLst>
        </p:spPr>
      </p:pic>
      <p:pic>
        <p:nvPicPr>
          <p:cNvPr id="706" name="Google Shape;706;p57"/>
          <p:cNvPicPr preferRelativeResize="0"/>
          <p:nvPr/>
        </p:nvPicPr>
        <p:blipFill rotWithShape="1">
          <a:blip r:embed="rId6">
            <a:alphaModFix/>
          </a:blip>
          <a:srcRect/>
          <a:stretch/>
        </p:blipFill>
        <p:spPr>
          <a:xfrm>
            <a:off x="140122" y="1405623"/>
            <a:ext cx="5450424" cy="3555540"/>
          </a:xfrm>
          <a:prstGeom prst="rect">
            <a:avLst/>
          </a:prstGeom>
          <a:noFill/>
          <a:ln>
            <a:noFill/>
          </a:ln>
          <a:effectLst>
            <a:outerShdw blurRad="68580" dist="38100" dir="5400000" algn="bl" rotWithShape="0">
              <a:srgbClr val="000000">
                <a:alpha val="49800"/>
              </a:srgbClr>
            </a:outerShdw>
          </a:effectLst>
        </p:spPr>
      </p:pic>
      <p:sp>
        <p:nvSpPr>
          <p:cNvPr id="707" name="Google Shape;707;p57"/>
          <p:cNvSpPr txBox="1"/>
          <p:nvPr/>
        </p:nvSpPr>
        <p:spPr>
          <a:xfrm>
            <a:off x="906410" y="237253"/>
            <a:ext cx="12540600" cy="617100"/>
          </a:xfrm>
          <a:prstGeom prst="rect">
            <a:avLst/>
          </a:prstGeom>
          <a:noFill/>
          <a:ln>
            <a:noFill/>
          </a:ln>
        </p:spPr>
        <p:txBody>
          <a:bodyPr spcFirstLastPara="1" wrap="square" lIns="73150" tIns="73150" rIns="73150" bIns="73150" anchor="t" anchorCtr="0">
            <a:spAutoFit/>
          </a:bodyPr>
          <a:lstStyle/>
          <a:p>
            <a:pPr marL="0" marR="0" lvl="0" indent="0" algn="l" rtl="0">
              <a:lnSpc>
                <a:spcPct val="171795"/>
              </a:lnSpc>
              <a:spcBef>
                <a:spcPts val="0"/>
              </a:spcBef>
              <a:spcAft>
                <a:spcPts val="0"/>
              </a:spcAft>
              <a:buClr>
                <a:schemeClr val="dk1"/>
              </a:buClr>
              <a:buSzPts val="3500"/>
              <a:buFont typeface="Arial"/>
              <a:buNone/>
            </a:pPr>
            <a:r>
              <a:rPr lang="en-US" sz="3050" b="1">
                <a:solidFill>
                  <a:srgbClr val="666666"/>
                </a:solidFill>
                <a:latin typeface="Montserrat"/>
                <a:ea typeface="Montserrat"/>
                <a:cs typeface="Montserrat"/>
                <a:sym typeface="Montserrat"/>
              </a:rPr>
              <a:t>Sample Screenshots - Delectable Ads™</a:t>
            </a:r>
            <a:endParaRPr sz="3500" b="1" i="0" u="none" strike="noStrike" cap="none">
              <a:solidFill>
                <a:srgbClr val="3C5877"/>
              </a:solidFill>
              <a:latin typeface="Josefin Sans"/>
              <a:ea typeface="Josefin Sans"/>
              <a:cs typeface="Josefin Sans"/>
              <a:sym typeface="Josefi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712"/>
        <p:cNvGrpSpPr/>
        <p:nvPr/>
      </p:nvGrpSpPr>
      <p:grpSpPr>
        <a:xfrm>
          <a:off x="0" y="0"/>
          <a:ext cx="0" cy="0"/>
          <a:chOff x="0" y="0"/>
          <a:chExt cx="0" cy="0"/>
        </a:xfrm>
      </p:grpSpPr>
      <p:pic>
        <p:nvPicPr>
          <p:cNvPr id="713" name="Google Shape;713;p58" descr="preencoded.png"/>
          <p:cNvPicPr preferRelativeResize="0"/>
          <p:nvPr/>
        </p:nvPicPr>
        <p:blipFill rotWithShape="1">
          <a:blip r:embed="rId3">
            <a:alphaModFix/>
          </a:blip>
          <a:srcRect/>
          <a:stretch/>
        </p:blipFill>
        <p:spPr>
          <a:xfrm>
            <a:off x="9144000" y="0"/>
            <a:ext cx="5486400" cy="8234243"/>
          </a:xfrm>
          <a:prstGeom prst="rect">
            <a:avLst/>
          </a:prstGeom>
          <a:noFill/>
          <a:ln>
            <a:noFill/>
          </a:ln>
        </p:spPr>
      </p:pic>
      <p:sp>
        <p:nvSpPr>
          <p:cNvPr id="714" name="Google Shape;714;p58"/>
          <p:cNvSpPr/>
          <p:nvPr/>
        </p:nvSpPr>
        <p:spPr>
          <a:xfrm>
            <a:off x="670550" y="526850"/>
            <a:ext cx="7992000" cy="1197900"/>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666666"/>
              </a:buClr>
              <a:buSzPts val="3750"/>
              <a:buFont typeface="Montserrat"/>
              <a:buNone/>
            </a:pPr>
            <a:r>
              <a:rPr lang="en-US" sz="3150" b="1">
                <a:solidFill>
                  <a:schemeClr val="dk1"/>
                </a:solidFill>
                <a:latin typeface="Montserrat"/>
                <a:ea typeface="Montserrat"/>
                <a:cs typeface="Montserrat"/>
                <a:sym typeface="Montserrat"/>
              </a:rPr>
              <a:t>Grocery Industry Overdue for AI and Digital Transformation</a:t>
            </a:r>
            <a:endParaRPr sz="3150" b="0" i="0" u="none" strike="noStrike" cap="none">
              <a:solidFill>
                <a:schemeClr val="dk1"/>
              </a:solidFill>
            </a:endParaRPr>
          </a:p>
        </p:txBody>
      </p:sp>
      <p:sp>
        <p:nvSpPr>
          <p:cNvPr id="715" name="Google Shape;715;p58"/>
          <p:cNvSpPr/>
          <p:nvPr/>
        </p:nvSpPr>
        <p:spPr>
          <a:xfrm>
            <a:off x="670560" y="2012037"/>
            <a:ext cx="7802880" cy="1149667"/>
          </a:xfrm>
          <a:prstGeom prst="roundRect">
            <a:avLst>
              <a:gd name="adj" fmla="val 7000"/>
            </a:avLst>
          </a:prstGeom>
          <a:solidFill>
            <a:schemeClr val="lt1"/>
          </a:solidFill>
          <a:ln w="22850" cap="flat" cmpd="sng">
            <a:solidFill>
              <a:srgbClr val="E59C00"/>
            </a:solidFill>
            <a:prstDash val="solid"/>
            <a:round/>
            <a:headEnd type="none" w="sm" len="sm"/>
            <a:tailEnd type="none" w="sm" len="sm"/>
          </a:ln>
          <a:effectLst>
            <a:outerShdw blurRad="287020" algn="bl" rotWithShape="0">
              <a:srgbClr val="333333">
                <a:alpha val="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16" name="Google Shape;716;p58"/>
          <p:cNvSpPr/>
          <p:nvPr/>
        </p:nvSpPr>
        <p:spPr>
          <a:xfrm>
            <a:off x="885007" y="2219424"/>
            <a:ext cx="7192500" cy="3066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000000"/>
              </a:buClr>
              <a:buSzPts val="1850"/>
              <a:buFont typeface="Montserrat"/>
              <a:buNone/>
            </a:pPr>
            <a:r>
              <a:rPr lang="en-US" sz="1850" b="1" i="0" u="none" strike="noStrike" cap="none">
                <a:solidFill>
                  <a:schemeClr val="dk1"/>
                </a:solidFill>
                <a:latin typeface="Montserrat"/>
                <a:ea typeface="Montserrat"/>
                <a:cs typeface="Montserrat"/>
                <a:sym typeface="Montserrat"/>
              </a:rPr>
              <a:t>AI Has Transformed Everything but Grocery</a:t>
            </a:r>
            <a:endParaRPr sz="1850" b="0" i="0" u="none" strike="noStrike" cap="none">
              <a:solidFill>
                <a:schemeClr val="dk1"/>
              </a:solidFill>
            </a:endParaRPr>
          </a:p>
        </p:txBody>
      </p:sp>
      <p:sp>
        <p:nvSpPr>
          <p:cNvPr id="717" name="Google Shape;717;p58"/>
          <p:cNvSpPr/>
          <p:nvPr/>
        </p:nvSpPr>
        <p:spPr>
          <a:xfrm>
            <a:off x="884992" y="2640806"/>
            <a:ext cx="7374017" cy="306467"/>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500"/>
              <a:buFont typeface="Montserrat"/>
              <a:buNone/>
            </a:pPr>
            <a:r>
              <a:rPr lang="en-US" sz="1500" b="0" i="0" u="none" strike="noStrike" cap="none">
                <a:solidFill>
                  <a:schemeClr val="dk1"/>
                </a:solidFill>
                <a:latin typeface="Montserrat"/>
                <a:ea typeface="Montserrat"/>
                <a:cs typeface="Montserrat"/>
                <a:sym typeface="Montserrat"/>
              </a:rPr>
              <a:t>Media, finance, travel — reimagined by intelligent systems</a:t>
            </a:r>
            <a:endParaRPr sz="1500" b="0" i="0" u="none" strike="noStrike" cap="none">
              <a:solidFill>
                <a:schemeClr val="dk1"/>
              </a:solidFill>
            </a:endParaRPr>
          </a:p>
        </p:txBody>
      </p:sp>
      <p:sp>
        <p:nvSpPr>
          <p:cNvPr id="718" name="Google Shape;718;p58"/>
          <p:cNvSpPr/>
          <p:nvPr/>
        </p:nvSpPr>
        <p:spPr>
          <a:xfrm>
            <a:off x="670560" y="3353276"/>
            <a:ext cx="7802880" cy="1149667"/>
          </a:xfrm>
          <a:prstGeom prst="roundRect">
            <a:avLst>
              <a:gd name="adj" fmla="val 7000"/>
            </a:avLst>
          </a:prstGeom>
          <a:solidFill>
            <a:schemeClr val="lt1"/>
          </a:solidFill>
          <a:ln w="22850" cap="flat" cmpd="sng">
            <a:solidFill>
              <a:srgbClr val="3E6889"/>
            </a:solidFill>
            <a:prstDash val="solid"/>
            <a:round/>
            <a:headEnd type="none" w="sm" len="sm"/>
            <a:tailEnd type="none" w="sm" len="sm"/>
          </a:ln>
          <a:effectLst>
            <a:outerShdw blurRad="287020" algn="bl" rotWithShape="0">
              <a:srgbClr val="333333">
                <a:alpha val="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19" name="Google Shape;719;p58"/>
          <p:cNvSpPr/>
          <p:nvPr/>
        </p:nvSpPr>
        <p:spPr>
          <a:xfrm>
            <a:off x="884992" y="3567708"/>
            <a:ext cx="2924770" cy="299442"/>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FFFFFF"/>
              </a:buClr>
              <a:buSzPts val="1850"/>
              <a:buFont typeface="Montserrat"/>
              <a:buNone/>
            </a:pPr>
            <a:r>
              <a:rPr lang="en-US" sz="1850" b="1" i="0" u="none" strike="noStrike" cap="none">
                <a:solidFill>
                  <a:schemeClr val="dk1"/>
                </a:solidFill>
                <a:latin typeface="Montserrat"/>
                <a:ea typeface="Montserrat"/>
                <a:cs typeface="Montserrat"/>
                <a:sym typeface="Montserrat"/>
              </a:rPr>
              <a:t>Grocery Remains Stuck</a:t>
            </a:r>
            <a:endParaRPr sz="1850" b="0" i="0" u="none" strike="noStrike" cap="none">
              <a:solidFill>
                <a:schemeClr val="dk1"/>
              </a:solidFill>
            </a:endParaRPr>
          </a:p>
        </p:txBody>
      </p:sp>
      <p:sp>
        <p:nvSpPr>
          <p:cNvPr id="720" name="Google Shape;720;p58"/>
          <p:cNvSpPr/>
          <p:nvPr/>
        </p:nvSpPr>
        <p:spPr>
          <a:xfrm>
            <a:off x="884992" y="3982045"/>
            <a:ext cx="7374017" cy="306467"/>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FFFFFF"/>
              </a:buClr>
              <a:buSzPts val="1500"/>
              <a:buFont typeface="Montserrat"/>
              <a:buNone/>
            </a:pPr>
            <a:r>
              <a:rPr lang="en-US" sz="1500" b="0" i="0" u="none" strike="noStrike" cap="none">
                <a:solidFill>
                  <a:schemeClr val="dk1"/>
                </a:solidFill>
                <a:latin typeface="Montserrat"/>
                <a:ea typeface="Montserrat"/>
                <a:cs typeface="Montserrat"/>
                <a:sym typeface="Montserrat"/>
              </a:rPr>
              <a:t>Clunky interfaces, generic experiences, outdated technology</a:t>
            </a:r>
            <a:endParaRPr sz="1500" b="0" i="0" u="none" strike="noStrike" cap="none">
              <a:solidFill>
                <a:schemeClr val="dk1"/>
              </a:solidFill>
            </a:endParaRPr>
          </a:p>
        </p:txBody>
      </p:sp>
      <p:sp>
        <p:nvSpPr>
          <p:cNvPr id="721" name="Google Shape;721;p58"/>
          <p:cNvSpPr/>
          <p:nvPr/>
        </p:nvSpPr>
        <p:spPr>
          <a:xfrm>
            <a:off x="670560" y="4694515"/>
            <a:ext cx="7802880" cy="1149667"/>
          </a:xfrm>
          <a:prstGeom prst="roundRect">
            <a:avLst>
              <a:gd name="adj" fmla="val 7000"/>
            </a:avLst>
          </a:prstGeom>
          <a:solidFill>
            <a:schemeClr val="lt1"/>
          </a:solidFill>
          <a:ln w="22850" cap="flat" cmpd="sng">
            <a:solidFill>
              <a:srgbClr val="4D776D"/>
            </a:solidFill>
            <a:prstDash val="solid"/>
            <a:round/>
            <a:headEnd type="none" w="sm" len="sm"/>
            <a:tailEnd type="none" w="sm" len="sm"/>
          </a:ln>
          <a:effectLst>
            <a:outerShdw blurRad="287020" algn="bl" rotWithShape="0">
              <a:srgbClr val="333333">
                <a:alpha val="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22" name="Google Shape;722;p58"/>
          <p:cNvSpPr/>
          <p:nvPr/>
        </p:nvSpPr>
        <p:spPr>
          <a:xfrm>
            <a:off x="884992" y="4908947"/>
            <a:ext cx="3540085" cy="299442"/>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000000"/>
              </a:buClr>
              <a:buSzPts val="1850"/>
              <a:buFont typeface="Montserrat"/>
              <a:buNone/>
            </a:pPr>
            <a:r>
              <a:rPr lang="en-US" sz="1850" b="1" i="0" u="none" strike="noStrike" cap="none">
                <a:solidFill>
                  <a:schemeClr val="dk1"/>
                </a:solidFill>
                <a:latin typeface="Montserrat"/>
                <a:ea typeface="Montserrat"/>
                <a:cs typeface="Montserrat"/>
                <a:sym typeface="Montserrat"/>
              </a:rPr>
              <a:t>Shopper Expectations Reset</a:t>
            </a:r>
            <a:endParaRPr sz="1850" b="0" i="0" u="none" strike="noStrike" cap="none">
              <a:solidFill>
                <a:schemeClr val="dk1"/>
              </a:solidFill>
            </a:endParaRPr>
          </a:p>
        </p:txBody>
      </p:sp>
      <p:sp>
        <p:nvSpPr>
          <p:cNvPr id="723" name="Google Shape;723;p58"/>
          <p:cNvSpPr/>
          <p:nvPr/>
        </p:nvSpPr>
        <p:spPr>
          <a:xfrm>
            <a:off x="884992" y="5323284"/>
            <a:ext cx="7374017" cy="306467"/>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500"/>
              <a:buFont typeface="Montserrat"/>
              <a:buNone/>
            </a:pPr>
            <a:r>
              <a:rPr lang="en-US" sz="1500" b="0" i="0" u="none" strike="noStrike" cap="none">
                <a:solidFill>
                  <a:schemeClr val="dk1"/>
                </a:solidFill>
                <a:latin typeface="Montserrat"/>
                <a:ea typeface="Montserrat"/>
                <a:cs typeface="Montserrat"/>
                <a:sym typeface="Montserrat"/>
              </a:rPr>
              <a:t>Amazon, Instacart, Walmart raising the bar daily</a:t>
            </a:r>
            <a:endParaRPr sz="1500" b="0" i="0" u="none" strike="noStrike" cap="none">
              <a:solidFill>
                <a:schemeClr val="dk1"/>
              </a:solidFill>
            </a:endParaRPr>
          </a:p>
        </p:txBody>
      </p:sp>
      <p:sp>
        <p:nvSpPr>
          <p:cNvPr id="724" name="Google Shape;724;p58"/>
          <p:cNvSpPr/>
          <p:nvPr/>
        </p:nvSpPr>
        <p:spPr>
          <a:xfrm>
            <a:off x="670560" y="6035754"/>
            <a:ext cx="7802880" cy="1149667"/>
          </a:xfrm>
          <a:prstGeom prst="roundRect">
            <a:avLst>
              <a:gd name="adj" fmla="val 7000"/>
            </a:avLst>
          </a:prstGeom>
          <a:solidFill>
            <a:schemeClr val="lt1"/>
          </a:solidFill>
          <a:ln w="22850" cap="flat" cmpd="sng">
            <a:solidFill>
              <a:srgbClr val="4E82F8"/>
            </a:solidFill>
            <a:prstDash val="solid"/>
            <a:round/>
            <a:headEnd type="none" w="sm" len="sm"/>
            <a:tailEnd type="none" w="sm" len="sm"/>
          </a:ln>
          <a:effectLst>
            <a:outerShdw blurRad="287020" algn="bl" rotWithShape="0">
              <a:srgbClr val="333333">
                <a:alpha val="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25" name="Google Shape;725;p58"/>
          <p:cNvSpPr/>
          <p:nvPr/>
        </p:nvSpPr>
        <p:spPr>
          <a:xfrm>
            <a:off x="884992" y="6250186"/>
            <a:ext cx="2503884" cy="299442"/>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FFFFFF"/>
              </a:buClr>
              <a:buSzPts val="1850"/>
              <a:buFont typeface="Montserrat"/>
              <a:buNone/>
            </a:pPr>
            <a:r>
              <a:rPr lang="en-US" sz="1850" b="1" i="0" u="none" strike="noStrike" cap="none">
                <a:solidFill>
                  <a:schemeClr val="dk1"/>
                </a:solidFill>
                <a:latin typeface="Montserrat"/>
                <a:ea typeface="Montserrat"/>
                <a:cs typeface="Montserrat"/>
                <a:sym typeface="Montserrat"/>
              </a:rPr>
              <a:t>The Moment Is Now</a:t>
            </a:r>
            <a:endParaRPr sz="1850" b="0" i="0" u="none" strike="noStrike" cap="none">
              <a:solidFill>
                <a:schemeClr val="dk1"/>
              </a:solidFill>
            </a:endParaRPr>
          </a:p>
        </p:txBody>
      </p:sp>
      <p:sp>
        <p:nvSpPr>
          <p:cNvPr id="726" name="Google Shape;726;p58"/>
          <p:cNvSpPr/>
          <p:nvPr/>
        </p:nvSpPr>
        <p:spPr>
          <a:xfrm>
            <a:off x="884992" y="6664523"/>
            <a:ext cx="7374017" cy="306467"/>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FFFFFF"/>
              </a:buClr>
              <a:buSzPts val="1500"/>
              <a:buFont typeface="Montserrat"/>
              <a:buNone/>
            </a:pPr>
            <a:r>
              <a:rPr lang="en-US" sz="1500" b="0" i="0" u="none" strike="noStrike" cap="none">
                <a:solidFill>
                  <a:schemeClr val="dk1"/>
                </a:solidFill>
                <a:latin typeface="Montserrat"/>
                <a:ea typeface="Montserrat"/>
                <a:cs typeface="Montserrat"/>
                <a:sym typeface="Montserrat"/>
              </a:rPr>
              <a:t>Generative and agentic AI enable true 1:1 grocery commerce</a:t>
            </a:r>
            <a:endParaRPr sz="1500" b="0" i="0" u="none" strike="noStrike" cap="none">
              <a:solidFill>
                <a:schemeClr val="dk1"/>
              </a:solidFill>
            </a:endParaRPr>
          </a:p>
        </p:txBody>
      </p:sp>
      <p:sp>
        <p:nvSpPr>
          <p:cNvPr id="727" name="Google Shape;727;p58"/>
          <p:cNvSpPr/>
          <p:nvPr/>
        </p:nvSpPr>
        <p:spPr>
          <a:xfrm>
            <a:off x="670560" y="7400925"/>
            <a:ext cx="7802880" cy="30646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Montserrat"/>
              <a:buNone/>
            </a:pPr>
            <a:r>
              <a:rPr lang="en-US" sz="1500" b="0" i="0" u="none" strike="noStrike" cap="none">
                <a:solidFill>
                  <a:srgbClr val="272525"/>
                </a:solidFill>
                <a:latin typeface="Montserrat"/>
                <a:ea typeface="Montserrat"/>
                <a:cs typeface="Montserrat"/>
                <a:sym typeface="Montserrat"/>
              </a:rPr>
              <a:t>Retailers must modernize now or risk losing relevance in the AI era</a:t>
            </a:r>
            <a:endParaRPr sz="1500" b="0" i="0" u="none" strike="noStrike" cap="non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148"/>
        <p:cNvGrpSpPr/>
        <p:nvPr/>
      </p:nvGrpSpPr>
      <p:grpSpPr>
        <a:xfrm>
          <a:off x="0" y="0"/>
          <a:ext cx="0" cy="0"/>
          <a:chOff x="0" y="0"/>
          <a:chExt cx="0" cy="0"/>
        </a:xfrm>
      </p:grpSpPr>
      <p:sp>
        <p:nvSpPr>
          <p:cNvPr id="149" name="Google Shape;149;p30"/>
          <p:cNvSpPr/>
          <p:nvPr/>
        </p:nvSpPr>
        <p:spPr>
          <a:xfrm>
            <a:off x="12250" y="0"/>
            <a:ext cx="14630400" cy="1665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50" name="Google Shape;150;p30"/>
          <p:cNvSpPr/>
          <p:nvPr/>
        </p:nvSpPr>
        <p:spPr>
          <a:xfrm>
            <a:off x="607338" y="477202"/>
            <a:ext cx="12365712" cy="542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666666"/>
              </a:buClr>
              <a:buSzPts val="3400"/>
              <a:buFont typeface="Montserrat"/>
              <a:buNone/>
            </a:pPr>
            <a:r>
              <a:rPr lang="en-US" sz="3400" b="1" i="0" u="none" strike="noStrike" cap="none">
                <a:solidFill>
                  <a:srgbClr val="001F5B"/>
                </a:solidFill>
                <a:latin typeface="Josefin Sans"/>
                <a:ea typeface="Josefin Sans"/>
                <a:cs typeface="Josefin Sans"/>
                <a:sym typeface="Josefin Sans"/>
              </a:rPr>
              <a:t>The Problem: Online Grocery Is Fundamentally Broken</a:t>
            </a:r>
            <a:endParaRPr sz="3400" i="0" u="none" strike="noStrike" cap="none">
              <a:solidFill>
                <a:srgbClr val="001F5B"/>
              </a:solidFill>
              <a:latin typeface="Josefin Sans"/>
              <a:ea typeface="Josefin Sans"/>
              <a:cs typeface="Josefin Sans"/>
              <a:sym typeface="Josefin Sans"/>
            </a:endParaRPr>
          </a:p>
        </p:txBody>
      </p:sp>
      <p:sp>
        <p:nvSpPr>
          <p:cNvPr id="151" name="Google Shape;151;p30"/>
          <p:cNvSpPr/>
          <p:nvPr/>
        </p:nvSpPr>
        <p:spPr>
          <a:xfrm>
            <a:off x="7094577" y="2186987"/>
            <a:ext cx="3044400" cy="271200"/>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1700"/>
              <a:buFont typeface="Montserrat"/>
              <a:buNone/>
            </a:pPr>
            <a:r>
              <a:rPr lang="en-US" sz="1800" b="1" i="0" u="none" strike="noStrike" cap="none">
                <a:solidFill>
                  <a:srgbClr val="272525"/>
                </a:solidFill>
                <a:latin typeface="Josefin Sans"/>
                <a:ea typeface="Josefin Sans"/>
                <a:cs typeface="Josefin Sans"/>
                <a:sym typeface="Josefin Sans"/>
              </a:rPr>
              <a:t>Clunky Digital Experiences</a:t>
            </a:r>
            <a:endParaRPr sz="1800" i="0" u="none" strike="noStrike" cap="none">
              <a:latin typeface="Josefin Sans"/>
              <a:ea typeface="Josefin Sans"/>
              <a:cs typeface="Josefin Sans"/>
              <a:sym typeface="Josefin Sans"/>
            </a:endParaRPr>
          </a:p>
        </p:txBody>
      </p:sp>
      <p:sp>
        <p:nvSpPr>
          <p:cNvPr id="152" name="Google Shape;152;p30"/>
          <p:cNvSpPr/>
          <p:nvPr/>
        </p:nvSpPr>
        <p:spPr>
          <a:xfrm>
            <a:off x="7094577" y="2631567"/>
            <a:ext cx="6034800" cy="27780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272525"/>
              </a:buClr>
              <a:buSzPts val="1350"/>
              <a:buFont typeface="Montserrat"/>
              <a:buNone/>
            </a:pPr>
            <a:r>
              <a:rPr lang="en-US" sz="1600" i="0" u="none" strike="noStrike" cap="none">
                <a:solidFill>
                  <a:srgbClr val="272525"/>
                </a:solidFill>
                <a:latin typeface="Josefin Sans"/>
                <a:ea typeface="Josefin Sans"/>
                <a:cs typeface="Josefin Sans"/>
                <a:sym typeface="Josefin Sans"/>
              </a:rPr>
              <a:t>Regional grocers stuck with outdated, unintuitive platforms</a:t>
            </a:r>
            <a:endParaRPr sz="1600" i="0" u="none" strike="noStrike" cap="none">
              <a:latin typeface="Josefin Sans"/>
              <a:ea typeface="Josefin Sans"/>
              <a:cs typeface="Josefin Sans"/>
              <a:sym typeface="Josefin Sans"/>
            </a:endParaRPr>
          </a:p>
        </p:txBody>
      </p:sp>
      <p:sp>
        <p:nvSpPr>
          <p:cNvPr id="153" name="Google Shape;153;p30"/>
          <p:cNvSpPr/>
          <p:nvPr/>
        </p:nvSpPr>
        <p:spPr>
          <a:xfrm>
            <a:off x="7094577" y="3475363"/>
            <a:ext cx="3188100" cy="271200"/>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1700"/>
              <a:buFont typeface="Montserrat"/>
              <a:buNone/>
            </a:pPr>
            <a:r>
              <a:rPr lang="en-US" sz="1800" b="1" i="0" u="none" strike="noStrike" cap="none">
                <a:solidFill>
                  <a:srgbClr val="272525"/>
                </a:solidFill>
                <a:latin typeface="Josefin Sans"/>
                <a:ea typeface="Josefin Sans"/>
                <a:cs typeface="Josefin Sans"/>
                <a:sym typeface="Josefin Sans"/>
              </a:rPr>
              <a:t>One-Size-Fits-All Commerce</a:t>
            </a:r>
            <a:endParaRPr sz="1800" i="0" u="none" strike="noStrike" cap="none">
              <a:latin typeface="Josefin Sans"/>
              <a:ea typeface="Josefin Sans"/>
              <a:cs typeface="Josefin Sans"/>
              <a:sym typeface="Josefin Sans"/>
            </a:endParaRPr>
          </a:p>
        </p:txBody>
      </p:sp>
      <p:sp>
        <p:nvSpPr>
          <p:cNvPr id="154" name="Google Shape;154;p30"/>
          <p:cNvSpPr/>
          <p:nvPr/>
        </p:nvSpPr>
        <p:spPr>
          <a:xfrm>
            <a:off x="7094577" y="3919942"/>
            <a:ext cx="6034800" cy="27780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272525"/>
              </a:buClr>
              <a:buSzPts val="1350"/>
              <a:buFont typeface="Montserrat"/>
              <a:buNone/>
            </a:pPr>
            <a:r>
              <a:rPr lang="en-US" sz="1600" i="0" u="none" strike="noStrike" cap="none">
                <a:solidFill>
                  <a:srgbClr val="272525"/>
                </a:solidFill>
                <a:latin typeface="Josefin Sans"/>
                <a:ea typeface="Josefin Sans"/>
                <a:cs typeface="Josefin Sans"/>
                <a:sym typeface="Josefin Sans"/>
              </a:rPr>
              <a:t>Generic carts, irrelevant coupons, meaningless recommendations</a:t>
            </a:r>
            <a:endParaRPr sz="1600" i="0" u="none" strike="noStrike" cap="none">
              <a:latin typeface="Josefin Sans"/>
              <a:ea typeface="Josefin Sans"/>
              <a:cs typeface="Josefin Sans"/>
              <a:sym typeface="Josefin Sans"/>
            </a:endParaRPr>
          </a:p>
        </p:txBody>
      </p:sp>
      <p:sp>
        <p:nvSpPr>
          <p:cNvPr id="155" name="Google Shape;155;p30"/>
          <p:cNvSpPr/>
          <p:nvPr/>
        </p:nvSpPr>
        <p:spPr>
          <a:xfrm>
            <a:off x="7094577" y="4763738"/>
            <a:ext cx="2553300" cy="271200"/>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1700"/>
              <a:buFont typeface="Montserrat"/>
              <a:buNone/>
            </a:pPr>
            <a:r>
              <a:rPr lang="en-US" sz="1800" b="1" i="0" u="none" strike="noStrike" cap="none">
                <a:solidFill>
                  <a:srgbClr val="272525"/>
                </a:solidFill>
                <a:latin typeface="Josefin Sans"/>
                <a:ea typeface="Josefin Sans"/>
                <a:cs typeface="Josefin Sans"/>
                <a:sym typeface="Josefin Sans"/>
              </a:rPr>
              <a:t>Zero Food Intelligence</a:t>
            </a:r>
            <a:endParaRPr sz="1800" i="0" u="none" strike="noStrike" cap="none">
              <a:latin typeface="Josefin Sans"/>
              <a:ea typeface="Josefin Sans"/>
              <a:cs typeface="Josefin Sans"/>
              <a:sym typeface="Josefin Sans"/>
            </a:endParaRPr>
          </a:p>
        </p:txBody>
      </p:sp>
      <p:sp>
        <p:nvSpPr>
          <p:cNvPr id="156" name="Google Shape;156;p30"/>
          <p:cNvSpPr/>
          <p:nvPr/>
        </p:nvSpPr>
        <p:spPr>
          <a:xfrm>
            <a:off x="7094575" y="5208350"/>
            <a:ext cx="7925100" cy="71430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272525"/>
              </a:buClr>
              <a:buSzPts val="1350"/>
              <a:buFont typeface="Montserrat"/>
              <a:buNone/>
            </a:pPr>
            <a:r>
              <a:rPr lang="en-US" sz="1600" i="0" u="none" strike="noStrike" cap="none">
                <a:solidFill>
                  <a:srgbClr val="272525"/>
                </a:solidFill>
                <a:latin typeface="Josefin Sans"/>
                <a:ea typeface="Josefin Sans"/>
                <a:cs typeface="Josefin Sans"/>
                <a:sym typeface="Josefin Sans"/>
              </a:rPr>
              <a:t>No understanding of nutrition, health, culture, or household context</a:t>
            </a:r>
            <a:endParaRPr sz="1600" i="0" u="none" strike="noStrike" cap="none">
              <a:latin typeface="Josefin Sans"/>
              <a:ea typeface="Josefin Sans"/>
              <a:cs typeface="Josefin Sans"/>
              <a:sym typeface="Josefin Sans"/>
            </a:endParaRPr>
          </a:p>
        </p:txBody>
      </p:sp>
      <p:sp>
        <p:nvSpPr>
          <p:cNvPr id="157" name="Google Shape;157;p30"/>
          <p:cNvSpPr/>
          <p:nvPr/>
        </p:nvSpPr>
        <p:spPr>
          <a:xfrm>
            <a:off x="7094577" y="6128313"/>
            <a:ext cx="2527500" cy="271200"/>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272525"/>
              </a:buClr>
              <a:buSzPts val="1700"/>
              <a:buFont typeface="Montserrat"/>
              <a:buNone/>
            </a:pPr>
            <a:r>
              <a:rPr lang="en-US" sz="1800" b="1" i="0" u="none" strike="noStrike" cap="none">
                <a:solidFill>
                  <a:srgbClr val="272525"/>
                </a:solidFill>
                <a:latin typeface="Josefin Sans"/>
                <a:ea typeface="Josefin Sans"/>
                <a:cs typeface="Josefin Sans"/>
                <a:sym typeface="Josefin Sans"/>
              </a:rPr>
              <a:t>Revenue Left on Table</a:t>
            </a:r>
            <a:endParaRPr sz="1800" i="0" u="none" strike="noStrike" cap="none">
              <a:latin typeface="Josefin Sans"/>
              <a:ea typeface="Josefin Sans"/>
              <a:cs typeface="Josefin Sans"/>
              <a:sym typeface="Josefin Sans"/>
            </a:endParaRPr>
          </a:p>
        </p:txBody>
      </p:sp>
      <p:sp>
        <p:nvSpPr>
          <p:cNvPr id="158" name="Google Shape;158;p30"/>
          <p:cNvSpPr/>
          <p:nvPr/>
        </p:nvSpPr>
        <p:spPr>
          <a:xfrm>
            <a:off x="7094577" y="6572893"/>
            <a:ext cx="6034800" cy="27780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272525"/>
              </a:buClr>
              <a:buSzPts val="1350"/>
              <a:buFont typeface="Montserrat"/>
              <a:buNone/>
            </a:pPr>
            <a:r>
              <a:rPr lang="en-US" sz="1600" i="0" u="none" strike="noStrike" cap="none">
                <a:solidFill>
                  <a:srgbClr val="272525"/>
                </a:solidFill>
                <a:latin typeface="Josefin Sans"/>
                <a:ea typeface="Josefin Sans"/>
                <a:cs typeface="Josefin Sans"/>
                <a:sym typeface="Josefin Sans"/>
              </a:rPr>
              <a:t>Low loyalty, poor conversion, missed monetization opportunities</a:t>
            </a:r>
            <a:endParaRPr sz="1600" i="0" u="none" strike="noStrike" cap="none">
              <a:latin typeface="Josefin Sans"/>
              <a:ea typeface="Josefin Sans"/>
              <a:cs typeface="Josefin Sans"/>
              <a:sym typeface="Josefin Sans"/>
            </a:endParaRPr>
          </a:p>
        </p:txBody>
      </p:sp>
      <p:sp>
        <p:nvSpPr>
          <p:cNvPr id="159" name="Google Shape;159;p30"/>
          <p:cNvSpPr/>
          <p:nvPr/>
        </p:nvSpPr>
        <p:spPr>
          <a:xfrm rot="10800000">
            <a:off x="7145100" y="3112075"/>
            <a:ext cx="6098700" cy="1101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30"/>
          <p:cNvSpPr/>
          <p:nvPr/>
        </p:nvSpPr>
        <p:spPr>
          <a:xfrm rot="10800000">
            <a:off x="7145100" y="4407475"/>
            <a:ext cx="6098700" cy="1101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1" name="Google Shape;161;p30"/>
          <p:cNvSpPr/>
          <p:nvPr/>
        </p:nvSpPr>
        <p:spPr>
          <a:xfrm rot="10800000">
            <a:off x="7145100" y="5727368"/>
            <a:ext cx="6098700" cy="1101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2" name="Google Shape;162;p30" title="dd4fdbec-4e68-4e89-b320-e02ec9a9c1c6.jpg"/>
          <p:cNvPicPr preferRelativeResize="0"/>
          <p:nvPr/>
        </p:nvPicPr>
        <p:blipFill rotWithShape="1">
          <a:blip r:embed="rId3">
            <a:alphaModFix/>
          </a:blip>
          <a:srcRect/>
          <a:stretch/>
        </p:blipFill>
        <p:spPr>
          <a:xfrm>
            <a:off x="9997" y="1665854"/>
            <a:ext cx="6556652" cy="6556800"/>
          </a:xfrm>
          <a:prstGeom prst="rect">
            <a:avLst/>
          </a:prstGeom>
          <a:noFill/>
          <a:ln>
            <a:noFill/>
          </a:ln>
        </p:spPr>
      </p:pic>
      <p:pic>
        <p:nvPicPr>
          <p:cNvPr id="163" name="Google Shape;163;p30" title="Large for presentation.png"/>
          <p:cNvPicPr preferRelativeResize="0"/>
          <p:nvPr/>
        </p:nvPicPr>
        <p:blipFill rotWithShape="1">
          <a:blip r:embed="rId4">
            <a:alphaModFix/>
          </a:blip>
          <a:srcRect/>
          <a:stretch/>
        </p:blipFill>
        <p:spPr>
          <a:xfrm>
            <a:off x="12736468" y="7802770"/>
            <a:ext cx="1728765" cy="27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Shape 187"/>
        <p:cNvGrpSpPr/>
        <p:nvPr/>
      </p:nvGrpSpPr>
      <p:grpSpPr>
        <a:xfrm>
          <a:off x="0" y="0"/>
          <a:ext cx="0" cy="0"/>
          <a:chOff x="0" y="0"/>
          <a:chExt cx="0" cy="0"/>
        </a:xfrm>
      </p:grpSpPr>
      <p:sp>
        <p:nvSpPr>
          <p:cNvPr id="188" name="Google Shape;188;p32"/>
          <p:cNvSpPr/>
          <p:nvPr/>
        </p:nvSpPr>
        <p:spPr>
          <a:xfrm>
            <a:off x="523810" y="437993"/>
            <a:ext cx="7342500" cy="1137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666666"/>
              </a:buClr>
              <a:buSzPts val="3550"/>
              <a:buFont typeface="Montserrat"/>
              <a:buNone/>
            </a:pPr>
            <a:r>
              <a:rPr lang="en-US" sz="3550" b="1" i="0" u="none" strike="noStrike" cap="none">
                <a:solidFill>
                  <a:srgbClr val="001F5B"/>
                </a:solidFill>
                <a:latin typeface="Josefin Sans"/>
                <a:ea typeface="Josefin Sans"/>
                <a:cs typeface="Josefin Sans"/>
                <a:sym typeface="Josefin Sans"/>
              </a:rPr>
              <a:t>The Real Threat: </a:t>
            </a:r>
            <a:r>
              <a:rPr lang="en-US" sz="3550" b="1">
                <a:solidFill>
                  <a:srgbClr val="001F5B"/>
                </a:solidFill>
                <a:latin typeface="Josefin Sans"/>
                <a:ea typeface="Josefin Sans"/>
                <a:cs typeface="Josefin Sans"/>
                <a:sym typeface="Josefin Sans"/>
              </a:rPr>
              <a:t>Big Tech Giants Own the Customer</a:t>
            </a:r>
            <a:endParaRPr sz="3550" i="0" u="none" strike="noStrike" cap="none">
              <a:solidFill>
                <a:srgbClr val="001F5B"/>
              </a:solidFill>
              <a:latin typeface="Josefin Sans"/>
              <a:ea typeface="Josefin Sans"/>
              <a:cs typeface="Josefin Sans"/>
              <a:sym typeface="Josefin Sans"/>
            </a:endParaRPr>
          </a:p>
        </p:txBody>
      </p:sp>
      <p:sp>
        <p:nvSpPr>
          <p:cNvPr id="189" name="Google Shape;189;p32"/>
          <p:cNvSpPr/>
          <p:nvPr/>
        </p:nvSpPr>
        <p:spPr>
          <a:xfrm>
            <a:off x="12250" y="2008425"/>
            <a:ext cx="8327700" cy="622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32"/>
          <p:cNvSpPr/>
          <p:nvPr/>
        </p:nvSpPr>
        <p:spPr>
          <a:xfrm>
            <a:off x="1423580" y="2464688"/>
            <a:ext cx="6483300" cy="5685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272525"/>
              </a:buClr>
              <a:buSzPts val="1750"/>
              <a:buFont typeface="Montserrat"/>
              <a:buNone/>
            </a:pPr>
            <a:r>
              <a:rPr lang="en-US" sz="1800" b="1" i="0" u="none" strike="noStrike" cap="none">
                <a:solidFill>
                  <a:srgbClr val="272525"/>
                </a:solidFill>
                <a:latin typeface="Josefin Sans"/>
                <a:ea typeface="Josefin Sans"/>
                <a:cs typeface="Josefin Sans"/>
                <a:sym typeface="Josefin Sans"/>
              </a:rPr>
              <a:t>Amazon, Walmart, Instacart, Meta</a:t>
            </a:r>
            <a:r>
              <a:rPr lang="en-US" sz="1800" b="1">
                <a:solidFill>
                  <a:srgbClr val="272525"/>
                </a:solidFill>
                <a:latin typeface="Josefin Sans"/>
                <a:ea typeface="Josefin Sans"/>
                <a:cs typeface="Josefin Sans"/>
                <a:sym typeface="Josefin Sans"/>
              </a:rPr>
              <a:t> Dominate Discovery</a:t>
            </a:r>
            <a:endParaRPr sz="1800" i="0" u="none" strike="noStrike" cap="none">
              <a:latin typeface="Josefin Sans"/>
              <a:ea typeface="Josefin Sans"/>
              <a:cs typeface="Josefin Sans"/>
              <a:sym typeface="Josefin Sans"/>
            </a:endParaRPr>
          </a:p>
        </p:txBody>
      </p:sp>
      <p:sp>
        <p:nvSpPr>
          <p:cNvPr id="191" name="Google Shape;191;p32"/>
          <p:cNvSpPr/>
          <p:nvPr/>
        </p:nvSpPr>
        <p:spPr>
          <a:xfrm>
            <a:off x="1423580" y="2910462"/>
            <a:ext cx="6483300" cy="2910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Montserrat"/>
              <a:buNone/>
            </a:pPr>
            <a:r>
              <a:rPr lang="en-US" sz="1400" i="0" u="none" strike="noStrike" cap="none">
                <a:solidFill>
                  <a:srgbClr val="272525"/>
                </a:solidFill>
                <a:latin typeface="Josefin Sans"/>
                <a:ea typeface="Josefin Sans"/>
                <a:cs typeface="Josefin Sans"/>
                <a:sym typeface="Josefin Sans"/>
              </a:rPr>
              <a:t>Platform giants control shopper relationships, data, and loyalty</a:t>
            </a:r>
            <a:endParaRPr sz="1400" i="0" u="none" strike="noStrike" cap="none">
              <a:latin typeface="Josefin Sans"/>
              <a:ea typeface="Josefin Sans"/>
              <a:cs typeface="Josefin Sans"/>
              <a:sym typeface="Josefin Sans"/>
            </a:endParaRPr>
          </a:p>
        </p:txBody>
      </p:sp>
      <p:sp>
        <p:nvSpPr>
          <p:cNvPr id="192" name="Google Shape;192;p32"/>
          <p:cNvSpPr/>
          <p:nvPr/>
        </p:nvSpPr>
        <p:spPr>
          <a:xfrm>
            <a:off x="1397147" y="5282413"/>
            <a:ext cx="5649900" cy="2841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272525"/>
              </a:buClr>
              <a:buSzPts val="1750"/>
              <a:buFont typeface="Montserrat"/>
              <a:buNone/>
            </a:pPr>
            <a:r>
              <a:rPr lang="en-US" sz="1800" b="1">
                <a:solidFill>
                  <a:srgbClr val="272525"/>
                </a:solidFill>
                <a:latin typeface="Josefin Sans"/>
                <a:ea typeface="Josefin Sans"/>
                <a:cs typeface="Josefin Sans"/>
                <a:sym typeface="Josefin Sans"/>
              </a:rPr>
              <a:t>Agencies &amp; </a:t>
            </a:r>
            <a:r>
              <a:rPr lang="en-US" sz="1800" b="1" i="0" u="none" strike="noStrike" cap="none">
                <a:solidFill>
                  <a:srgbClr val="272525"/>
                </a:solidFill>
                <a:latin typeface="Josefin Sans"/>
                <a:ea typeface="Josefin Sans"/>
                <a:cs typeface="Josefin Sans"/>
                <a:sym typeface="Josefin Sans"/>
              </a:rPr>
              <a:t>Ad Networks Siphon CPG Dollars</a:t>
            </a:r>
            <a:endParaRPr sz="1800" i="0" u="none" strike="noStrike" cap="none">
              <a:latin typeface="Josefin Sans"/>
              <a:ea typeface="Josefin Sans"/>
              <a:cs typeface="Josefin Sans"/>
              <a:sym typeface="Josefin Sans"/>
            </a:endParaRPr>
          </a:p>
        </p:txBody>
      </p:sp>
      <p:sp>
        <p:nvSpPr>
          <p:cNvPr id="193" name="Google Shape;193;p32"/>
          <p:cNvSpPr/>
          <p:nvPr/>
        </p:nvSpPr>
        <p:spPr>
          <a:xfrm>
            <a:off x="1403805" y="5711256"/>
            <a:ext cx="6483300" cy="2910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Montserrat"/>
              <a:buNone/>
            </a:pPr>
            <a:r>
              <a:rPr lang="en-US" sz="1400" i="0" u="none" strike="noStrike" cap="none">
                <a:solidFill>
                  <a:srgbClr val="272525"/>
                </a:solidFill>
                <a:latin typeface="Josefin Sans"/>
                <a:ea typeface="Josefin Sans"/>
                <a:cs typeface="Josefin Sans"/>
                <a:sym typeface="Josefin Sans"/>
              </a:rPr>
              <a:t>Retail media intermediaries extract margin without adding value</a:t>
            </a:r>
            <a:endParaRPr sz="1400" i="0" u="none" strike="noStrike" cap="none">
              <a:latin typeface="Josefin Sans"/>
              <a:ea typeface="Josefin Sans"/>
              <a:cs typeface="Josefin Sans"/>
              <a:sym typeface="Josefin Sans"/>
            </a:endParaRPr>
          </a:p>
        </p:txBody>
      </p:sp>
      <p:sp>
        <p:nvSpPr>
          <p:cNvPr id="194" name="Google Shape;194;p32"/>
          <p:cNvSpPr/>
          <p:nvPr/>
        </p:nvSpPr>
        <p:spPr>
          <a:xfrm>
            <a:off x="1403798" y="3897700"/>
            <a:ext cx="5649900" cy="2910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272525"/>
              </a:buClr>
              <a:buSzPts val="1750"/>
              <a:buFont typeface="Montserrat"/>
              <a:buNone/>
            </a:pPr>
            <a:r>
              <a:rPr lang="en-US" sz="1800" b="1" i="0" u="none" strike="noStrike" cap="none">
                <a:solidFill>
                  <a:srgbClr val="272525"/>
                </a:solidFill>
                <a:latin typeface="Josefin Sans"/>
                <a:ea typeface="Josefin Sans"/>
                <a:cs typeface="Josefin Sans"/>
                <a:sym typeface="Josefin Sans"/>
              </a:rPr>
              <a:t>Retailers Lose Control, Lose the Data</a:t>
            </a:r>
            <a:endParaRPr sz="1800" i="0" u="none" strike="noStrike" cap="none">
              <a:latin typeface="Josefin Sans"/>
              <a:ea typeface="Josefin Sans"/>
              <a:cs typeface="Josefin Sans"/>
              <a:sym typeface="Josefin Sans"/>
            </a:endParaRPr>
          </a:p>
        </p:txBody>
      </p:sp>
      <p:sp>
        <p:nvSpPr>
          <p:cNvPr id="195" name="Google Shape;195;p32"/>
          <p:cNvSpPr/>
          <p:nvPr/>
        </p:nvSpPr>
        <p:spPr>
          <a:xfrm>
            <a:off x="1403805" y="4297856"/>
            <a:ext cx="6483300" cy="2910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Montserrat"/>
              <a:buNone/>
            </a:pPr>
            <a:r>
              <a:rPr lang="en-US" sz="1400" i="0" u="none" strike="noStrike" cap="none">
                <a:solidFill>
                  <a:srgbClr val="272525"/>
                </a:solidFill>
                <a:latin typeface="Josefin Sans"/>
                <a:ea typeface="Josefin Sans"/>
                <a:cs typeface="Josefin Sans"/>
                <a:sym typeface="Josefin Sans"/>
              </a:rPr>
              <a:t>Customer journey, monetization, and data ownership slip away</a:t>
            </a:r>
            <a:endParaRPr sz="1400" i="0" u="none" strike="noStrike" cap="none">
              <a:latin typeface="Josefin Sans"/>
              <a:ea typeface="Josefin Sans"/>
              <a:cs typeface="Josefin Sans"/>
              <a:sym typeface="Josefin Sans"/>
            </a:endParaRPr>
          </a:p>
        </p:txBody>
      </p:sp>
      <p:sp>
        <p:nvSpPr>
          <p:cNvPr id="196" name="Google Shape;196;p32"/>
          <p:cNvSpPr/>
          <p:nvPr/>
        </p:nvSpPr>
        <p:spPr>
          <a:xfrm>
            <a:off x="636749" y="6679003"/>
            <a:ext cx="6811500" cy="1064100"/>
          </a:xfrm>
          <a:prstGeom prst="roundRect">
            <a:avLst>
              <a:gd name="adj" fmla="val 7181"/>
            </a:avLst>
          </a:prstGeom>
          <a:solidFill>
            <a:srgbClr val="FFB600"/>
          </a:solidFill>
          <a:ln w="28575" cap="flat" cmpd="sng">
            <a:solidFill>
              <a:srgbClr val="E59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197" name="Google Shape;197;p32"/>
          <p:cNvSpPr/>
          <p:nvPr/>
        </p:nvSpPr>
        <p:spPr>
          <a:xfrm>
            <a:off x="1148450" y="6944525"/>
            <a:ext cx="5546700" cy="5820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400"/>
              <a:buFont typeface="Montserrat"/>
              <a:buNone/>
            </a:pPr>
            <a:r>
              <a:rPr lang="en-US" sz="1800" i="0" u="none" strike="noStrike" cap="none">
                <a:solidFill>
                  <a:srgbClr val="000000"/>
                </a:solidFill>
                <a:latin typeface="Josefin Sans"/>
                <a:ea typeface="Josefin Sans"/>
                <a:cs typeface="Josefin Sans"/>
                <a:sym typeface="Josefin Sans"/>
              </a:rPr>
              <a:t>Without action, </a:t>
            </a:r>
            <a:r>
              <a:rPr lang="en-US" sz="1800" b="1" i="0" u="none" strike="noStrike" cap="none">
                <a:solidFill>
                  <a:srgbClr val="000000"/>
                </a:solidFill>
                <a:latin typeface="Josefin Sans"/>
                <a:ea typeface="Josefin Sans"/>
                <a:cs typeface="Josefin Sans"/>
                <a:sym typeface="Josefin Sans"/>
              </a:rPr>
              <a:t>regional grocers </a:t>
            </a:r>
            <a:r>
              <a:rPr lang="en-US" sz="1800" i="0" u="none" strike="noStrike" cap="none">
                <a:solidFill>
                  <a:srgbClr val="000000"/>
                </a:solidFill>
                <a:latin typeface="Josefin Sans"/>
                <a:ea typeface="Josefin Sans"/>
                <a:cs typeface="Josefin Sans"/>
                <a:sym typeface="Josefin Sans"/>
              </a:rPr>
              <a:t>become distribution nodes </a:t>
            </a:r>
            <a:r>
              <a:rPr lang="en-US" sz="1800">
                <a:latin typeface="Josefin Sans"/>
                <a:ea typeface="Josefin Sans"/>
                <a:cs typeface="Josefin Sans"/>
                <a:sym typeface="Josefin Sans"/>
              </a:rPr>
              <a:t>and </a:t>
            </a:r>
            <a:r>
              <a:rPr lang="en-US" sz="1800" i="0" u="none" strike="noStrike" cap="none">
                <a:solidFill>
                  <a:srgbClr val="000000"/>
                </a:solidFill>
                <a:latin typeface="Josefin Sans"/>
                <a:ea typeface="Josefin Sans"/>
                <a:cs typeface="Josefin Sans"/>
                <a:sym typeface="Josefin Sans"/>
              </a:rPr>
              <a:t>not destination brands.</a:t>
            </a:r>
            <a:endParaRPr sz="1800" i="0" u="none" strike="noStrike" cap="none">
              <a:latin typeface="Josefin Sans"/>
              <a:ea typeface="Josefin Sans"/>
              <a:cs typeface="Josefin Sans"/>
              <a:sym typeface="Josefin Sans"/>
            </a:endParaRPr>
          </a:p>
        </p:txBody>
      </p:sp>
      <p:pic>
        <p:nvPicPr>
          <p:cNvPr id="198" name="Google Shape;198;p32"/>
          <p:cNvPicPr preferRelativeResize="0"/>
          <p:nvPr/>
        </p:nvPicPr>
        <p:blipFill>
          <a:blip r:embed="rId3">
            <a:alphaModFix/>
          </a:blip>
          <a:stretch>
            <a:fillRect/>
          </a:stretch>
        </p:blipFill>
        <p:spPr>
          <a:xfrm>
            <a:off x="8162976" y="10600"/>
            <a:ext cx="6949850" cy="8229600"/>
          </a:xfrm>
          <a:prstGeom prst="rect">
            <a:avLst/>
          </a:prstGeom>
          <a:noFill/>
          <a:ln>
            <a:noFill/>
          </a:ln>
        </p:spPr>
      </p:pic>
      <p:sp>
        <p:nvSpPr>
          <p:cNvPr id="199" name="Google Shape;199;p32"/>
          <p:cNvSpPr/>
          <p:nvPr/>
        </p:nvSpPr>
        <p:spPr>
          <a:xfrm>
            <a:off x="775674" y="2490650"/>
            <a:ext cx="391800" cy="291000"/>
          </a:xfrm>
          <a:prstGeom prst="downArrow">
            <a:avLst>
              <a:gd name="adj1" fmla="val 50000"/>
              <a:gd name="adj2" fmla="val 50000"/>
            </a:avLst>
          </a:prstGeom>
          <a:solidFill>
            <a:srgbClr val="FFB600"/>
          </a:solidFill>
          <a:ln w="9525" cap="flat"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0" name="Google Shape;200;p32"/>
          <p:cNvSpPr/>
          <p:nvPr/>
        </p:nvSpPr>
        <p:spPr>
          <a:xfrm>
            <a:off x="775674" y="3927643"/>
            <a:ext cx="391800" cy="291000"/>
          </a:xfrm>
          <a:prstGeom prst="downArrow">
            <a:avLst>
              <a:gd name="adj1" fmla="val 50000"/>
              <a:gd name="adj2" fmla="val 50000"/>
            </a:avLst>
          </a:prstGeom>
          <a:solidFill>
            <a:srgbClr val="FFB600"/>
          </a:solidFill>
          <a:ln w="9525" cap="flat"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32"/>
          <p:cNvSpPr/>
          <p:nvPr/>
        </p:nvSpPr>
        <p:spPr>
          <a:xfrm>
            <a:off x="775674" y="5318296"/>
            <a:ext cx="391800" cy="291000"/>
          </a:xfrm>
          <a:prstGeom prst="downArrow">
            <a:avLst>
              <a:gd name="adj1" fmla="val 50000"/>
              <a:gd name="adj2" fmla="val 50000"/>
            </a:avLst>
          </a:prstGeom>
          <a:solidFill>
            <a:srgbClr val="FFB600"/>
          </a:solidFill>
          <a:ln w="9525" cap="flat"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2" name="Google Shape;202;p32" title="delectable-white_large.png"/>
          <p:cNvPicPr preferRelativeResize="0"/>
          <p:nvPr/>
        </p:nvPicPr>
        <p:blipFill>
          <a:blip r:embed="rId4">
            <a:alphaModFix/>
          </a:blip>
          <a:stretch>
            <a:fillRect/>
          </a:stretch>
        </p:blipFill>
        <p:spPr>
          <a:xfrm>
            <a:off x="12736738" y="7799153"/>
            <a:ext cx="1728215" cy="2784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207"/>
        <p:cNvGrpSpPr/>
        <p:nvPr/>
      </p:nvGrpSpPr>
      <p:grpSpPr>
        <a:xfrm>
          <a:off x="0" y="0"/>
          <a:ext cx="0" cy="0"/>
          <a:chOff x="0" y="0"/>
          <a:chExt cx="0" cy="0"/>
        </a:xfrm>
      </p:grpSpPr>
      <p:sp>
        <p:nvSpPr>
          <p:cNvPr id="208" name="Google Shape;208;p33"/>
          <p:cNvSpPr/>
          <p:nvPr/>
        </p:nvSpPr>
        <p:spPr>
          <a:xfrm>
            <a:off x="0" y="1213000"/>
            <a:ext cx="14630400" cy="5362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33"/>
          <p:cNvSpPr/>
          <p:nvPr/>
        </p:nvSpPr>
        <p:spPr>
          <a:xfrm>
            <a:off x="5780325" y="1390586"/>
            <a:ext cx="64629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Middleman Tax</a:t>
            </a:r>
            <a:endParaRPr sz="2000" i="0" u="none" strike="noStrike" cap="none">
              <a:latin typeface="Josefin Sans"/>
              <a:ea typeface="Josefin Sans"/>
              <a:cs typeface="Josefin Sans"/>
              <a:sym typeface="Josefin Sans"/>
            </a:endParaRPr>
          </a:p>
        </p:txBody>
      </p:sp>
      <p:sp>
        <p:nvSpPr>
          <p:cNvPr id="210" name="Google Shape;210;p33"/>
          <p:cNvSpPr/>
          <p:nvPr/>
        </p:nvSpPr>
        <p:spPr>
          <a:xfrm>
            <a:off x="5780350" y="1779132"/>
            <a:ext cx="8273700" cy="26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Agencies and retail media networks sit between retailers and CPGs, siphoning a disproportionate share of ad revenue</a:t>
            </a:r>
            <a:endParaRPr>
              <a:solidFill>
                <a:srgbClr val="272525"/>
              </a:solidFill>
              <a:latin typeface="Josefin Sans"/>
              <a:ea typeface="Josefin Sans"/>
              <a:cs typeface="Josefin Sans"/>
              <a:sym typeface="Josefin Sans"/>
            </a:endParaRPr>
          </a:p>
        </p:txBody>
      </p:sp>
      <p:sp>
        <p:nvSpPr>
          <p:cNvPr id="211" name="Google Shape;211;p33"/>
          <p:cNvSpPr/>
          <p:nvPr/>
        </p:nvSpPr>
        <p:spPr>
          <a:xfrm rot="10800000">
            <a:off x="5808617" y="5470775"/>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2" name="Google Shape;212;p33"/>
          <p:cNvSpPr/>
          <p:nvPr/>
        </p:nvSpPr>
        <p:spPr>
          <a:xfrm>
            <a:off x="5780325" y="2467586"/>
            <a:ext cx="58140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Uncaptured Value</a:t>
            </a:r>
            <a:endParaRPr sz="2000" i="0" u="none" strike="noStrike" cap="none">
              <a:latin typeface="Josefin Sans"/>
              <a:ea typeface="Josefin Sans"/>
              <a:cs typeface="Josefin Sans"/>
              <a:sym typeface="Josefin Sans"/>
            </a:endParaRPr>
          </a:p>
        </p:txBody>
      </p:sp>
      <p:sp>
        <p:nvSpPr>
          <p:cNvPr id="213" name="Google Shape;213;p33"/>
          <p:cNvSpPr/>
          <p:nvPr/>
        </p:nvSpPr>
        <p:spPr>
          <a:xfrm>
            <a:off x="5780350" y="2892869"/>
            <a:ext cx="8273700" cy="26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Grocers provide the shoppers, data, and digital real estate — but don’t capture their fair share of value</a:t>
            </a:r>
            <a:endParaRPr i="0" u="none" strike="noStrike" cap="none">
              <a:latin typeface="Josefin Sans"/>
              <a:ea typeface="Josefin Sans"/>
              <a:cs typeface="Josefin Sans"/>
              <a:sym typeface="Josefin Sans"/>
            </a:endParaRPr>
          </a:p>
        </p:txBody>
      </p:sp>
      <p:sp>
        <p:nvSpPr>
          <p:cNvPr id="214" name="Google Shape;214;p33"/>
          <p:cNvSpPr/>
          <p:nvPr/>
        </p:nvSpPr>
        <p:spPr>
          <a:xfrm rot="10800000">
            <a:off x="5808617" y="4422350"/>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5" name="Google Shape;215;p33"/>
          <p:cNvSpPr/>
          <p:nvPr/>
        </p:nvSpPr>
        <p:spPr>
          <a:xfrm>
            <a:off x="5780325" y="3545946"/>
            <a:ext cx="58365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Placement Blindness</a:t>
            </a:r>
            <a:endParaRPr sz="2000" i="0" u="none" strike="noStrike" cap="none">
              <a:latin typeface="Josefin Sans"/>
              <a:ea typeface="Josefin Sans"/>
              <a:cs typeface="Josefin Sans"/>
              <a:sym typeface="Josefin Sans"/>
            </a:endParaRPr>
          </a:p>
        </p:txBody>
      </p:sp>
      <p:sp>
        <p:nvSpPr>
          <p:cNvPr id="216" name="Google Shape;216;p33"/>
          <p:cNvSpPr/>
          <p:nvPr/>
        </p:nvSpPr>
        <p:spPr>
          <a:xfrm>
            <a:off x="5780350" y="3971227"/>
            <a:ext cx="8273700" cy="26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CPGs lack true control over placement and timing, limiting relevance and ROAS</a:t>
            </a:r>
            <a:endParaRPr i="0" u="none" strike="noStrike" cap="none">
              <a:latin typeface="Josefin Sans"/>
              <a:ea typeface="Josefin Sans"/>
              <a:cs typeface="Josefin Sans"/>
              <a:sym typeface="Josefin Sans"/>
            </a:endParaRPr>
          </a:p>
        </p:txBody>
      </p:sp>
      <p:sp>
        <p:nvSpPr>
          <p:cNvPr id="217" name="Google Shape;217;p33"/>
          <p:cNvSpPr/>
          <p:nvPr/>
        </p:nvSpPr>
        <p:spPr>
          <a:xfrm rot="10800000">
            <a:off x="5808617" y="3346257"/>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8" name="Google Shape;218;p33"/>
          <p:cNvSpPr/>
          <p:nvPr/>
        </p:nvSpPr>
        <p:spPr>
          <a:xfrm>
            <a:off x="5780325" y="4649252"/>
            <a:ext cx="58503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Lack of Hyper Targeting</a:t>
            </a:r>
            <a:endParaRPr sz="2000" i="0" u="none" strike="noStrike" cap="none">
              <a:latin typeface="Josefin Sans"/>
              <a:ea typeface="Josefin Sans"/>
              <a:cs typeface="Josefin Sans"/>
              <a:sym typeface="Josefin Sans"/>
            </a:endParaRPr>
          </a:p>
        </p:txBody>
      </p:sp>
      <p:sp>
        <p:nvSpPr>
          <p:cNvPr id="219" name="Google Shape;219;p33"/>
          <p:cNvSpPr/>
          <p:nvPr/>
        </p:nvSpPr>
        <p:spPr>
          <a:xfrm>
            <a:off x="5780350" y="5074532"/>
            <a:ext cx="8273700" cy="26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One-size-fits-all targeting ignores real shopper intent, context, and household behavior</a:t>
            </a:r>
            <a:endParaRPr i="0" u="none" strike="noStrike" cap="none">
              <a:latin typeface="Josefin Sans"/>
              <a:ea typeface="Josefin Sans"/>
              <a:cs typeface="Josefin Sans"/>
              <a:sym typeface="Josefin Sans"/>
            </a:endParaRPr>
          </a:p>
        </p:txBody>
      </p:sp>
      <p:sp>
        <p:nvSpPr>
          <p:cNvPr id="220" name="Google Shape;220;p33"/>
          <p:cNvSpPr/>
          <p:nvPr/>
        </p:nvSpPr>
        <p:spPr>
          <a:xfrm rot="10800000">
            <a:off x="5808617" y="2338875"/>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1" name="Google Shape;221;p33"/>
          <p:cNvSpPr/>
          <p:nvPr/>
        </p:nvSpPr>
        <p:spPr>
          <a:xfrm>
            <a:off x="5846669" y="5705618"/>
            <a:ext cx="58503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Loss of First Party &amp; Ad Performance Data</a:t>
            </a:r>
            <a:endParaRPr sz="2000" i="0" u="none" strike="noStrike" cap="none">
              <a:latin typeface="Josefin Sans"/>
              <a:ea typeface="Josefin Sans"/>
              <a:cs typeface="Josefin Sans"/>
              <a:sym typeface="Josefin Sans"/>
            </a:endParaRPr>
          </a:p>
        </p:txBody>
      </p:sp>
      <p:sp>
        <p:nvSpPr>
          <p:cNvPr id="222" name="Google Shape;222;p33"/>
          <p:cNvSpPr/>
          <p:nvPr/>
        </p:nvSpPr>
        <p:spPr>
          <a:xfrm>
            <a:off x="5846695" y="6130897"/>
            <a:ext cx="8273700" cy="26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Retailers lose shopper behavior data and visibility into ad performance</a:t>
            </a:r>
            <a:endParaRPr i="0" u="none" strike="noStrike" cap="none">
              <a:latin typeface="Josefin Sans"/>
              <a:ea typeface="Josefin Sans"/>
              <a:cs typeface="Josefin Sans"/>
              <a:sym typeface="Josefin Sans"/>
            </a:endParaRPr>
          </a:p>
        </p:txBody>
      </p:sp>
      <p:sp>
        <p:nvSpPr>
          <p:cNvPr id="223" name="Google Shape;223;p33"/>
          <p:cNvSpPr/>
          <p:nvPr/>
        </p:nvSpPr>
        <p:spPr>
          <a:xfrm>
            <a:off x="607351" y="434175"/>
            <a:ext cx="13656000" cy="585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666666"/>
              </a:buClr>
              <a:buSzPts val="3400"/>
              <a:buFont typeface="Montserrat"/>
              <a:buNone/>
            </a:pPr>
            <a:r>
              <a:rPr lang="en-US" sz="3200" b="1">
                <a:solidFill>
                  <a:srgbClr val="001F5B"/>
                </a:solidFill>
                <a:latin typeface="Josefin Sans"/>
                <a:ea typeface="Josefin Sans"/>
                <a:cs typeface="Josefin Sans"/>
                <a:sym typeface="Josefin Sans"/>
              </a:rPr>
              <a:t>Retail Media’s Hidden Tax: Unfair Share of Advertising Revenue</a:t>
            </a:r>
            <a:endParaRPr sz="3200" i="0" u="none" strike="noStrike" cap="none">
              <a:solidFill>
                <a:srgbClr val="001F5B"/>
              </a:solidFill>
              <a:latin typeface="Josefin Sans"/>
              <a:ea typeface="Josefin Sans"/>
              <a:cs typeface="Josefin Sans"/>
              <a:sym typeface="Josefin Sans"/>
            </a:endParaRPr>
          </a:p>
        </p:txBody>
      </p:sp>
      <p:pic>
        <p:nvPicPr>
          <p:cNvPr id="224" name="Google Shape;224;p33"/>
          <p:cNvPicPr preferRelativeResize="0"/>
          <p:nvPr/>
        </p:nvPicPr>
        <p:blipFill rotWithShape="1">
          <a:blip r:embed="rId3">
            <a:alphaModFix/>
          </a:blip>
          <a:srcRect t="7235"/>
          <a:stretch/>
        </p:blipFill>
        <p:spPr>
          <a:xfrm>
            <a:off x="-454" y="1212900"/>
            <a:ext cx="5362877" cy="5362877"/>
          </a:xfrm>
          <a:prstGeom prst="rect">
            <a:avLst/>
          </a:prstGeom>
          <a:noFill/>
          <a:ln>
            <a:noFill/>
          </a:ln>
        </p:spPr>
      </p:pic>
      <p:sp>
        <p:nvSpPr>
          <p:cNvPr id="225" name="Google Shape;225;p33"/>
          <p:cNvSpPr/>
          <p:nvPr/>
        </p:nvSpPr>
        <p:spPr>
          <a:xfrm>
            <a:off x="420275" y="7238350"/>
            <a:ext cx="13732200" cy="585300"/>
          </a:xfrm>
          <a:prstGeom prst="roundRect">
            <a:avLst>
              <a:gd name="adj" fmla="val 7181"/>
            </a:avLst>
          </a:prstGeom>
          <a:solidFill>
            <a:srgbClr val="FFB600"/>
          </a:solidFill>
          <a:ln w="28575" cap="flat" cmpd="sng">
            <a:solidFill>
              <a:srgbClr val="E59C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272525"/>
              </a:buClr>
              <a:buSzPts val="1300"/>
              <a:buFont typeface="Montserrat"/>
              <a:buNone/>
            </a:pPr>
            <a:r>
              <a:rPr lang="en-US" sz="1700" b="1">
                <a:solidFill>
                  <a:srgbClr val="272525"/>
                </a:solidFill>
                <a:latin typeface="Josefin Sans"/>
                <a:ea typeface="Josefin Sans"/>
                <a:cs typeface="Josefin Sans"/>
                <a:sym typeface="Josefin Sans"/>
              </a:rPr>
              <a:t>OPPORTUNITY:</a:t>
            </a:r>
            <a:r>
              <a:rPr lang="en-US" sz="1700">
                <a:solidFill>
                  <a:srgbClr val="272525"/>
                </a:solidFill>
                <a:latin typeface="Josefin Sans"/>
                <a:ea typeface="Josefin Sans"/>
                <a:cs typeface="Josefin Sans"/>
                <a:sym typeface="Josefin Sans"/>
              </a:rPr>
              <a:t> Retailer-owned ads with AI-driven targeting delivers revenue for grocers and better performance for CPG</a:t>
            </a:r>
            <a:endParaRPr sz="1700">
              <a:latin typeface="Josefin Sans"/>
              <a:ea typeface="Josefin Sans"/>
              <a:cs typeface="Josefin Sans"/>
              <a:sym typeface="Josefin Sans"/>
            </a:endParaRPr>
          </a:p>
        </p:txBody>
      </p:sp>
      <p:sp>
        <p:nvSpPr>
          <p:cNvPr id="226" name="Google Shape;226;p33"/>
          <p:cNvSpPr/>
          <p:nvPr/>
        </p:nvSpPr>
        <p:spPr>
          <a:xfrm>
            <a:off x="5337400" y="6564086"/>
            <a:ext cx="3955600" cy="467600"/>
          </a:xfrm>
          <a:prstGeom prst="flowChartMerg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253"/>
        <p:cNvGrpSpPr/>
        <p:nvPr/>
      </p:nvGrpSpPr>
      <p:grpSpPr>
        <a:xfrm>
          <a:off x="0" y="0"/>
          <a:ext cx="0" cy="0"/>
          <a:chOff x="0" y="0"/>
          <a:chExt cx="0" cy="0"/>
        </a:xfrm>
      </p:grpSpPr>
      <p:sp>
        <p:nvSpPr>
          <p:cNvPr id="254" name="Google Shape;254;p35"/>
          <p:cNvSpPr/>
          <p:nvPr/>
        </p:nvSpPr>
        <p:spPr>
          <a:xfrm>
            <a:off x="0" y="6908900"/>
            <a:ext cx="14630400" cy="13275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255" name="Google Shape;255;p35"/>
          <p:cNvSpPr/>
          <p:nvPr/>
        </p:nvSpPr>
        <p:spPr>
          <a:xfrm>
            <a:off x="12250" y="0"/>
            <a:ext cx="14630400" cy="1562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256" name="Google Shape;256;p35"/>
          <p:cNvSpPr/>
          <p:nvPr/>
        </p:nvSpPr>
        <p:spPr>
          <a:xfrm>
            <a:off x="581025" y="431924"/>
            <a:ext cx="12945600" cy="543300"/>
          </a:xfrm>
          <a:prstGeom prst="rect">
            <a:avLst/>
          </a:prstGeom>
          <a:noFill/>
          <a:ln>
            <a:noFill/>
          </a:ln>
        </p:spPr>
        <p:txBody>
          <a:bodyPr spcFirstLastPara="1" wrap="square" lIns="0" tIns="0" rIns="0" bIns="0" anchor="t" anchorCtr="0">
            <a:noAutofit/>
          </a:bodyPr>
          <a:lstStyle/>
          <a:p>
            <a:pPr marL="0" marR="0" lvl="0" indent="0" algn="l" rtl="0">
              <a:lnSpc>
                <a:spcPct val="124615"/>
              </a:lnSpc>
              <a:spcBef>
                <a:spcPts val="0"/>
              </a:spcBef>
              <a:spcAft>
                <a:spcPts val="0"/>
              </a:spcAft>
              <a:buClr>
                <a:srgbClr val="666666"/>
              </a:buClr>
              <a:buSzPts val="3250"/>
              <a:buFont typeface="Montserrat"/>
              <a:buNone/>
            </a:pPr>
            <a:r>
              <a:rPr lang="en-US" sz="3150" b="1">
                <a:solidFill>
                  <a:srgbClr val="001F5B"/>
                </a:solidFill>
                <a:latin typeface="Josefin Sans"/>
                <a:ea typeface="Josefin Sans"/>
                <a:cs typeface="Josefin Sans"/>
                <a:sym typeface="Josefin Sans"/>
              </a:rPr>
              <a:t>AI-Driven Commerce Is Already Reshaping Retail Economics</a:t>
            </a:r>
            <a:endParaRPr sz="3150" i="0" u="none" strike="noStrike" cap="none">
              <a:solidFill>
                <a:srgbClr val="001F5B"/>
              </a:solidFill>
              <a:latin typeface="Josefin Sans"/>
              <a:ea typeface="Josefin Sans"/>
              <a:cs typeface="Josefin Sans"/>
              <a:sym typeface="Josefin Sans"/>
            </a:endParaRPr>
          </a:p>
        </p:txBody>
      </p:sp>
      <p:sp>
        <p:nvSpPr>
          <p:cNvPr id="257" name="Google Shape;257;p35"/>
          <p:cNvSpPr/>
          <p:nvPr/>
        </p:nvSpPr>
        <p:spPr>
          <a:xfrm rot="10800000">
            <a:off x="5833085" y="5874907"/>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latin typeface="Josefin Sans"/>
              <a:ea typeface="Josefin Sans"/>
              <a:cs typeface="Josefin Sans"/>
              <a:sym typeface="Josefin Sans"/>
            </a:endParaRPr>
          </a:p>
        </p:txBody>
      </p:sp>
      <p:sp>
        <p:nvSpPr>
          <p:cNvPr id="258" name="Google Shape;258;p35"/>
          <p:cNvSpPr/>
          <p:nvPr/>
        </p:nvSpPr>
        <p:spPr>
          <a:xfrm>
            <a:off x="5833085" y="1737568"/>
            <a:ext cx="61857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Proven Sales Uplift</a:t>
            </a:r>
            <a:endParaRPr sz="2000" i="0" u="none" strike="noStrike" cap="none">
              <a:latin typeface="Josefin Sans"/>
              <a:ea typeface="Josefin Sans"/>
              <a:cs typeface="Josefin Sans"/>
              <a:sym typeface="Josefin Sans"/>
            </a:endParaRPr>
          </a:p>
        </p:txBody>
      </p:sp>
      <p:sp>
        <p:nvSpPr>
          <p:cNvPr id="259" name="Google Shape;259;p35"/>
          <p:cNvSpPr/>
          <p:nvPr/>
        </p:nvSpPr>
        <p:spPr>
          <a:xfrm>
            <a:off x="5833085" y="2162855"/>
            <a:ext cx="79191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Personalized commerce drives </a:t>
            </a:r>
            <a:r>
              <a:rPr lang="en-US" b="1">
                <a:solidFill>
                  <a:srgbClr val="272525"/>
                </a:solidFill>
                <a:latin typeface="Josefin Sans"/>
                <a:ea typeface="Josefin Sans"/>
                <a:cs typeface="Josefin Sans"/>
                <a:sym typeface="Josefin Sans"/>
              </a:rPr>
              <a:t>10–30% sales uplift</a:t>
            </a:r>
            <a:r>
              <a:rPr lang="en-US">
                <a:solidFill>
                  <a:srgbClr val="272525"/>
                </a:solidFill>
                <a:latin typeface="Josefin Sans"/>
                <a:ea typeface="Josefin Sans"/>
                <a:cs typeface="Josefin Sans"/>
                <a:sym typeface="Josefin Sans"/>
              </a:rPr>
              <a:t> across leading retailers.</a:t>
            </a:r>
            <a:endParaRPr>
              <a:solidFill>
                <a:srgbClr val="272525"/>
              </a:solidFill>
              <a:latin typeface="Josefin Sans"/>
              <a:ea typeface="Josefin Sans"/>
              <a:cs typeface="Josefin Sans"/>
              <a:sym typeface="Josefin Sans"/>
            </a:endParaRPr>
          </a:p>
        </p:txBody>
      </p:sp>
      <p:sp>
        <p:nvSpPr>
          <p:cNvPr id="260" name="Google Shape;260;p35"/>
          <p:cNvSpPr/>
          <p:nvPr/>
        </p:nvSpPr>
        <p:spPr>
          <a:xfrm rot="10800000">
            <a:off x="5833085" y="4895879"/>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latin typeface="Josefin Sans"/>
              <a:ea typeface="Josefin Sans"/>
              <a:cs typeface="Josefin Sans"/>
              <a:sym typeface="Josefin Sans"/>
            </a:endParaRPr>
          </a:p>
        </p:txBody>
      </p:sp>
      <p:sp>
        <p:nvSpPr>
          <p:cNvPr id="261" name="Google Shape;261;p35"/>
          <p:cNvSpPr/>
          <p:nvPr/>
        </p:nvSpPr>
        <p:spPr>
          <a:xfrm>
            <a:off x="5833085" y="2866278"/>
            <a:ext cx="55647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Recommendation Power</a:t>
            </a:r>
            <a:endParaRPr sz="2000" i="0" u="none" strike="noStrike" cap="none">
              <a:latin typeface="Josefin Sans"/>
              <a:ea typeface="Josefin Sans"/>
              <a:cs typeface="Josefin Sans"/>
              <a:sym typeface="Josefin Sans"/>
            </a:endParaRPr>
          </a:p>
        </p:txBody>
      </p:sp>
      <p:sp>
        <p:nvSpPr>
          <p:cNvPr id="262" name="Google Shape;262;p35"/>
          <p:cNvSpPr/>
          <p:nvPr/>
        </p:nvSpPr>
        <p:spPr>
          <a:xfrm>
            <a:off x="5833085" y="3291562"/>
            <a:ext cx="79191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AI </a:t>
            </a:r>
            <a:r>
              <a:rPr lang="en-US" b="1">
                <a:solidFill>
                  <a:srgbClr val="272525"/>
                </a:solidFill>
                <a:latin typeface="Josefin Sans"/>
                <a:ea typeface="Josefin Sans"/>
                <a:cs typeface="Josefin Sans"/>
                <a:sym typeface="Josefin Sans"/>
              </a:rPr>
              <a:t>recommendations generate</a:t>
            </a:r>
            <a:r>
              <a:rPr lang="en-US">
                <a:solidFill>
                  <a:srgbClr val="272525"/>
                </a:solidFill>
                <a:latin typeface="Josefin Sans"/>
                <a:ea typeface="Josefin Sans"/>
                <a:cs typeface="Josefin Sans"/>
                <a:sym typeface="Josefin Sans"/>
              </a:rPr>
              <a:t> </a:t>
            </a:r>
            <a:r>
              <a:rPr lang="en-US" b="1">
                <a:solidFill>
                  <a:srgbClr val="272525"/>
                </a:solidFill>
                <a:latin typeface="Josefin Sans"/>
                <a:ea typeface="Josefin Sans"/>
                <a:cs typeface="Josefin Sans"/>
                <a:sym typeface="Josefin Sans"/>
              </a:rPr>
              <a:t>~35% </a:t>
            </a:r>
            <a:r>
              <a:rPr lang="en-US">
                <a:solidFill>
                  <a:srgbClr val="272525"/>
                </a:solidFill>
                <a:latin typeface="Josefin Sans"/>
                <a:ea typeface="Josefin Sans"/>
                <a:cs typeface="Josefin Sans"/>
                <a:sym typeface="Josefin Sans"/>
              </a:rPr>
              <a:t>of Amazon’s revenue and lift AOV and conversion.</a:t>
            </a:r>
            <a:endParaRPr i="0" u="none" strike="noStrike" cap="none">
              <a:latin typeface="Josefin Sans"/>
              <a:ea typeface="Josefin Sans"/>
              <a:cs typeface="Josefin Sans"/>
              <a:sym typeface="Josefin Sans"/>
            </a:endParaRPr>
          </a:p>
        </p:txBody>
      </p:sp>
      <p:sp>
        <p:nvSpPr>
          <p:cNvPr id="263" name="Google Shape;263;p35"/>
          <p:cNvSpPr/>
          <p:nvPr/>
        </p:nvSpPr>
        <p:spPr>
          <a:xfrm rot="10800000">
            <a:off x="5833085" y="3780779"/>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latin typeface="Josefin Sans"/>
              <a:ea typeface="Josefin Sans"/>
              <a:cs typeface="Josefin Sans"/>
              <a:sym typeface="Josefin Sans"/>
            </a:endParaRPr>
          </a:p>
        </p:txBody>
      </p:sp>
      <p:sp>
        <p:nvSpPr>
          <p:cNvPr id="264" name="Google Shape;264;p35"/>
          <p:cNvSpPr/>
          <p:nvPr/>
        </p:nvSpPr>
        <p:spPr>
          <a:xfrm>
            <a:off x="5833085" y="4020841"/>
            <a:ext cx="55863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Autonomous Commerce</a:t>
            </a:r>
            <a:endParaRPr sz="2000" i="0" u="none" strike="noStrike" cap="none">
              <a:latin typeface="Josefin Sans"/>
              <a:ea typeface="Josefin Sans"/>
              <a:cs typeface="Josefin Sans"/>
              <a:sym typeface="Josefin Sans"/>
            </a:endParaRPr>
          </a:p>
        </p:txBody>
      </p:sp>
      <p:sp>
        <p:nvSpPr>
          <p:cNvPr id="265" name="Google Shape;265;p35"/>
          <p:cNvSpPr/>
          <p:nvPr/>
        </p:nvSpPr>
        <p:spPr>
          <a:xfrm>
            <a:off x="5833085" y="4446123"/>
            <a:ext cx="79191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Agentic AI </a:t>
            </a:r>
            <a:r>
              <a:rPr lang="en-US" b="1">
                <a:solidFill>
                  <a:srgbClr val="272525"/>
                </a:solidFill>
                <a:latin typeface="Josefin Sans"/>
                <a:ea typeface="Josefin Sans"/>
                <a:cs typeface="Josefin Sans"/>
                <a:sym typeface="Josefin Sans"/>
              </a:rPr>
              <a:t>saves shoppers time</a:t>
            </a:r>
            <a:r>
              <a:rPr lang="en-US">
                <a:solidFill>
                  <a:srgbClr val="272525"/>
                </a:solidFill>
                <a:latin typeface="Josefin Sans"/>
                <a:ea typeface="Josefin Sans"/>
                <a:cs typeface="Josefin Sans"/>
                <a:sym typeface="Josefin Sans"/>
              </a:rPr>
              <a:t> by finding products and building optimized carts.</a:t>
            </a:r>
            <a:endParaRPr i="0" u="none" strike="noStrike" cap="none">
              <a:latin typeface="Josefin Sans"/>
              <a:ea typeface="Josefin Sans"/>
              <a:cs typeface="Josefin Sans"/>
              <a:sym typeface="Josefin Sans"/>
            </a:endParaRPr>
          </a:p>
        </p:txBody>
      </p:sp>
      <p:sp>
        <p:nvSpPr>
          <p:cNvPr id="266" name="Google Shape;266;p35"/>
          <p:cNvSpPr/>
          <p:nvPr/>
        </p:nvSpPr>
        <p:spPr>
          <a:xfrm rot="10800000">
            <a:off x="5833085" y="2652979"/>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latin typeface="Josefin Sans"/>
              <a:ea typeface="Josefin Sans"/>
              <a:cs typeface="Josefin Sans"/>
              <a:sym typeface="Josefin Sans"/>
            </a:endParaRPr>
          </a:p>
        </p:txBody>
      </p:sp>
      <p:sp>
        <p:nvSpPr>
          <p:cNvPr id="267" name="Google Shape;267;p35"/>
          <p:cNvSpPr/>
          <p:nvPr/>
        </p:nvSpPr>
        <p:spPr>
          <a:xfrm>
            <a:off x="5833085" y="5057474"/>
            <a:ext cx="55995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Step-Change Growth</a:t>
            </a:r>
            <a:endParaRPr sz="2000" i="0" u="none" strike="noStrike" cap="none">
              <a:latin typeface="Josefin Sans"/>
              <a:ea typeface="Josefin Sans"/>
              <a:cs typeface="Josefin Sans"/>
              <a:sym typeface="Josefin Sans"/>
            </a:endParaRPr>
          </a:p>
        </p:txBody>
      </p:sp>
      <p:sp>
        <p:nvSpPr>
          <p:cNvPr id="268" name="Google Shape;268;p35"/>
          <p:cNvSpPr/>
          <p:nvPr/>
        </p:nvSpPr>
        <p:spPr>
          <a:xfrm>
            <a:off x="5833085" y="5482755"/>
            <a:ext cx="79191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AI-powered experiences deliver </a:t>
            </a:r>
            <a:r>
              <a:rPr lang="en-US" b="1">
                <a:solidFill>
                  <a:srgbClr val="272525"/>
                </a:solidFill>
                <a:latin typeface="Josefin Sans"/>
                <a:ea typeface="Josefin Sans"/>
                <a:cs typeface="Josefin Sans"/>
                <a:sym typeface="Josefin Sans"/>
              </a:rPr>
              <a:t>15–25% higher conversion </a:t>
            </a:r>
            <a:r>
              <a:rPr lang="en-US">
                <a:solidFill>
                  <a:srgbClr val="272525"/>
                </a:solidFill>
                <a:latin typeface="Josefin Sans"/>
                <a:ea typeface="Josefin Sans"/>
                <a:cs typeface="Josefin Sans"/>
                <a:sym typeface="Josefin Sans"/>
              </a:rPr>
              <a:t>and</a:t>
            </a:r>
            <a:r>
              <a:rPr lang="en-US" b="1">
                <a:solidFill>
                  <a:srgbClr val="272525"/>
                </a:solidFill>
                <a:latin typeface="Josefin Sans"/>
                <a:ea typeface="Josefin Sans"/>
                <a:cs typeface="Josefin Sans"/>
                <a:sym typeface="Josefin Sans"/>
              </a:rPr>
              <a:t> 10–30% larger baskets.</a:t>
            </a:r>
            <a:endParaRPr b="1" i="0" u="none" strike="noStrike" cap="none">
              <a:latin typeface="Josefin Sans"/>
              <a:ea typeface="Josefin Sans"/>
              <a:cs typeface="Josefin Sans"/>
              <a:sym typeface="Josefin Sans"/>
            </a:endParaRPr>
          </a:p>
        </p:txBody>
      </p:sp>
      <p:pic>
        <p:nvPicPr>
          <p:cNvPr id="269" name="Google Shape;269;p35"/>
          <p:cNvPicPr preferRelativeResize="0">
            <a:picLocks noGrp="1"/>
          </p:cNvPicPr>
          <p:nvPr>
            <p:ph type="pic" idx="2"/>
          </p:nvPr>
        </p:nvPicPr>
        <p:blipFill rotWithShape="1">
          <a:blip r:embed="rId3">
            <a:alphaModFix/>
          </a:blip>
          <a:srcRect t="39" b="49"/>
          <a:stretch/>
        </p:blipFill>
        <p:spPr>
          <a:xfrm>
            <a:off x="7711" y="1562325"/>
            <a:ext cx="5351250" cy="5346575"/>
          </a:xfrm>
          <a:prstGeom prst="rect">
            <a:avLst/>
          </a:prstGeom>
          <a:noFill/>
          <a:ln>
            <a:noFill/>
          </a:ln>
        </p:spPr>
      </p:pic>
      <p:sp>
        <p:nvSpPr>
          <p:cNvPr id="270" name="Google Shape;270;p35"/>
          <p:cNvSpPr/>
          <p:nvPr/>
        </p:nvSpPr>
        <p:spPr>
          <a:xfrm>
            <a:off x="5833085" y="6040364"/>
            <a:ext cx="55995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a:solidFill>
                  <a:srgbClr val="272525"/>
                </a:solidFill>
                <a:latin typeface="Josefin Sans"/>
                <a:ea typeface="Josefin Sans"/>
                <a:cs typeface="Josefin Sans"/>
                <a:sym typeface="Josefin Sans"/>
              </a:rPr>
              <a:t>High Margin Media</a:t>
            </a:r>
            <a:endParaRPr sz="2000" i="0" u="none" strike="noStrike" cap="none">
              <a:latin typeface="Josefin Sans"/>
              <a:ea typeface="Josefin Sans"/>
              <a:cs typeface="Josefin Sans"/>
              <a:sym typeface="Josefin Sans"/>
            </a:endParaRPr>
          </a:p>
        </p:txBody>
      </p:sp>
      <p:sp>
        <p:nvSpPr>
          <p:cNvPr id="271" name="Google Shape;271;p35"/>
          <p:cNvSpPr/>
          <p:nvPr/>
        </p:nvSpPr>
        <p:spPr>
          <a:xfrm>
            <a:off x="5833085" y="6465644"/>
            <a:ext cx="79191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a:solidFill>
                  <a:srgbClr val="272525"/>
                </a:solidFill>
                <a:latin typeface="Josefin Sans"/>
                <a:ea typeface="Josefin Sans"/>
                <a:cs typeface="Josefin Sans"/>
                <a:sym typeface="Josefin Sans"/>
              </a:rPr>
              <a:t>AI-driven, direct-to-CPG hyper targeting unlocks </a:t>
            </a:r>
            <a:r>
              <a:rPr lang="en-US" b="1">
                <a:solidFill>
                  <a:srgbClr val="272525"/>
                </a:solidFill>
                <a:latin typeface="Josefin Sans"/>
                <a:ea typeface="Josefin Sans"/>
                <a:cs typeface="Josefin Sans"/>
                <a:sym typeface="Josefin Sans"/>
              </a:rPr>
              <a:t>higher-margin</a:t>
            </a:r>
            <a:r>
              <a:rPr lang="en-US">
                <a:solidFill>
                  <a:srgbClr val="272525"/>
                </a:solidFill>
                <a:latin typeface="Josefin Sans"/>
                <a:ea typeface="Josefin Sans"/>
                <a:cs typeface="Josefin Sans"/>
                <a:sym typeface="Josefin Sans"/>
              </a:rPr>
              <a:t> ad revenue.</a:t>
            </a:r>
            <a:endParaRPr i="0" u="none" strike="noStrike" cap="none">
              <a:latin typeface="Josefin Sans"/>
              <a:ea typeface="Josefin Sans"/>
              <a:cs typeface="Josefin Sans"/>
              <a:sym typeface="Josefin Sans"/>
            </a:endParaRPr>
          </a:p>
        </p:txBody>
      </p:sp>
      <p:pic>
        <p:nvPicPr>
          <p:cNvPr id="272" name="Google Shape;272;p35" title="Large for presentation.png"/>
          <p:cNvPicPr preferRelativeResize="0"/>
          <p:nvPr/>
        </p:nvPicPr>
        <p:blipFill rotWithShape="1">
          <a:blip r:embed="rId4">
            <a:alphaModFix/>
          </a:blip>
          <a:srcRect/>
          <a:stretch/>
        </p:blipFill>
        <p:spPr>
          <a:xfrm>
            <a:off x="12736468" y="7802770"/>
            <a:ext cx="1728765" cy="27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301"/>
        <p:cNvGrpSpPr/>
        <p:nvPr/>
      </p:nvGrpSpPr>
      <p:grpSpPr>
        <a:xfrm>
          <a:off x="0" y="0"/>
          <a:ext cx="0" cy="0"/>
          <a:chOff x="0" y="0"/>
          <a:chExt cx="0" cy="0"/>
        </a:xfrm>
      </p:grpSpPr>
      <p:sp>
        <p:nvSpPr>
          <p:cNvPr id="302" name="Google Shape;302;p37"/>
          <p:cNvSpPr/>
          <p:nvPr/>
        </p:nvSpPr>
        <p:spPr>
          <a:xfrm>
            <a:off x="12250" y="0"/>
            <a:ext cx="14630400" cy="1999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03" name="Google Shape;303;p37"/>
          <p:cNvSpPr/>
          <p:nvPr/>
        </p:nvSpPr>
        <p:spPr>
          <a:xfrm>
            <a:off x="787241" y="313730"/>
            <a:ext cx="13056000" cy="140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66666"/>
              </a:buClr>
              <a:buSzPts val="4400"/>
              <a:buFont typeface="Montserrat"/>
              <a:buNone/>
            </a:pPr>
            <a:r>
              <a:rPr lang="en-US" sz="4400" b="1" i="0" u="none" strike="noStrike" cap="none">
                <a:solidFill>
                  <a:srgbClr val="001F5B"/>
                </a:solidFill>
                <a:latin typeface="Josefin Sans"/>
                <a:ea typeface="Josefin Sans"/>
                <a:cs typeface="Josefin Sans"/>
                <a:sym typeface="Josefin Sans"/>
              </a:rPr>
              <a:t>Our Breakthrough: </a:t>
            </a:r>
            <a:br>
              <a:rPr lang="en-US" sz="4400" b="1" i="0" u="none" strike="noStrike" cap="none">
                <a:solidFill>
                  <a:srgbClr val="666666"/>
                </a:solidFill>
                <a:latin typeface="Josefin Sans"/>
                <a:ea typeface="Josefin Sans"/>
                <a:cs typeface="Josefin Sans"/>
                <a:sym typeface="Josefin Sans"/>
              </a:rPr>
            </a:br>
            <a:r>
              <a:rPr lang="en-US" sz="4400" b="1" i="0" u="none" strike="noStrike" cap="none">
                <a:solidFill>
                  <a:srgbClr val="FFB600"/>
                </a:solidFill>
                <a:latin typeface="Josefin Sans"/>
                <a:ea typeface="Josefin Sans"/>
                <a:cs typeface="Josefin Sans"/>
                <a:sym typeface="Josefin Sans"/>
              </a:rPr>
              <a:t>Personalized Agentic Commerc</a:t>
            </a:r>
            <a:r>
              <a:rPr lang="en-US" sz="4400" b="1">
                <a:solidFill>
                  <a:srgbClr val="FFB600"/>
                </a:solidFill>
                <a:latin typeface="Josefin Sans"/>
                <a:ea typeface="Josefin Sans"/>
                <a:cs typeface="Josefin Sans"/>
                <a:sym typeface="Josefin Sans"/>
              </a:rPr>
              <a:t>e</a:t>
            </a:r>
            <a:endParaRPr sz="4400" i="0" u="none" strike="noStrike" cap="none">
              <a:latin typeface="Josefin Sans"/>
              <a:ea typeface="Josefin Sans"/>
              <a:cs typeface="Josefin Sans"/>
              <a:sym typeface="Josefin Sans"/>
            </a:endParaRPr>
          </a:p>
        </p:txBody>
      </p:sp>
      <p:sp>
        <p:nvSpPr>
          <p:cNvPr id="304" name="Google Shape;304;p37"/>
          <p:cNvSpPr/>
          <p:nvPr/>
        </p:nvSpPr>
        <p:spPr>
          <a:xfrm>
            <a:off x="10101963" y="2724816"/>
            <a:ext cx="2811900" cy="351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200"/>
              <a:buFont typeface="Montserrat"/>
              <a:buNone/>
            </a:pPr>
            <a:r>
              <a:rPr lang="en-US" sz="2200" b="1" i="0" u="none" strike="noStrike" cap="none">
                <a:solidFill>
                  <a:srgbClr val="0B5394"/>
                </a:solidFill>
                <a:latin typeface="Josefin Sans"/>
                <a:ea typeface="Josefin Sans"/>
                <a:cs typeface="Josefin Sans"/>
                <a:sym typeface="Josefin Sans"/>
              </a:rPr>
              <a:t>Unified Experience</a:t>
            </a:r>
            <a:endParaRPr sz="2200" i="0" u="none" strike="noStrike" cap="none">
              <a:solidFill>
                <a:srgbClr val="0B5394"/>
              </a:solidFill>
              <a:latin typeface="Josefin Sans"/>
              <a:ea typeface="Josefin Sans"/>
              <a:cs typeface="Josefin Sans"/>
              <a:sym typeface="Josefin Sans"/>
            </a:endParaRPr>
          </a:p>
        </p:txBody>
      </p:sp>
      <p:sp>
        <p:nvSpPr>
          <p:cNvPr id="305" name="Google Shape;305;p37"/>
          <p:cNvSpPr/>
          <p:nvPr/>
        </p:nvSpPr>
        <p:spPr>
          <a:xfrm>
            <a:off x="10101975" y="3211180"/>
            <a:ext cx="3905700" cy="6342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50"/>
              <a:buFont typeface="Montserrat"/>
              <a:buNone/>
            </a:pPr>
            <a:r>
              <a:rPr lang="en-US" sz="1750" i="0" u="none" strike="noStrike" cap="none">
                <a:solidFill>
                  <a:srgbClr val="272525"/>
                </a:solidFill>
                <a:latin typeface="Josefin Sans"/>
                <a:ea typeface="Josefin Sans"/>
                <a:cs typeface="Josefin Sans"/>
                <a:sym typeface="Josefin Sans"/>
              </a:rPr>
              <a:t>Commerce, advertising, and soc</a:t>
            </a:r>
            <a:r>
              <a:rPr lang="en-US" sz="1750">
                <a:solidFill>
                  <a:srgbClr val="272525"/>
                </a:solidFill>
                <a:latin typeface="Josefin Sans"/>
                <a:ea typeface="Josefin Sans"/>
                <a:cs typeface="Josefin Sans"/>
                <a:sym typeface="Josefin Sans"/>
              </a:rPr>
              <a:t>ial</a:t>
            </a:r>
            <a:r>
              <a:rPr lang="en-US" sz="1750" i="0" u="none" strike="noStrike" cap="none">
                <a:solidFill>
                  <a:srgbClr val="272525"/>
                </a:solidFill>
                <a:latin typeface="Josefin Sans"/>
                <a:ea typeface="Josefin Sans"/>
                <a:cs typeface="Josefin Sans"/>
                <a:sym typeface="Josefin Sans"/>
              </a:rPr>
              <a:t> discovery in one intelligent journey</a:t>
            </a:r>
            <a:endParaRPr sz="1750" i="0" u="none" strike="noStrike" cap="none">
              <a:latin typeface="Josefin Sans"/>
              <a:ea typeface="Josefin Sans"/>
              <a:cs typeface="Josefin Sans"/>
              <a:sym typeface="Josefin Sans"/>
            </a:endParaRPr>
          </a:p>
        </p:txBody>
      </p:sp>
      <p:sp>
        <p:nvSpPr>
          <p:cNvPr id="306" name="Google Shape;306;p37"/>
          <p:cNvSpPr/>
          <p:nvPr/>
        </p:nvSpPr>
        <p:spPr>
          <a:xfrm>
            <a:off x="10101963" y="5058676"/>
            <a:ext cx="2811900" cy="351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200"/>
              <a:buFont typeface="Montserrat"/>
              <a:buNone/>
            </a:pPr>
            <a:r>
              <a:rPr lang="en-US" sz="2200" b="1" i="0" u="none" strike="noStrike" cap="none">
                <a:solidFill>
                  <a:srgbClr val="741B47"/>
                </a:solidFill>
                <a:latin typeface="Josefin Sans"/>
                <a:ea typeface="Josefin Sans"/>
                <a:cs typeface="Josefin Sans"/>
                <a:sym typeface="Josefin Sans"/>
              </a:rPr>
              <a:t>Built for Grocery</a:t>
            </a:r>
            <a:endParaRPr sz="2200" i="0" u="none" strike="noStrike" cap="none">
              <a:solidFill>
                <a:srgbClr val="741B47"/>
              </a:solidFill>
              <a:latin typeface="Josefin Sans"/>
              <a:ea typeface="Josefin Sans"/>
              <a:cs typeface="Josefin Sans"/>
              <a:sym typeface="Josefin Sans"/>
            </a:endParaRPr>
          </a:p>
        </p:txBody>
      </p:sp>
      <p:sp>
        <p:nvSpPr>
          <p:cNvPr id="307" name="Google Shape;307;p37"/>
          <p:cNvSpPr/>
          <p:nvPr/>
        </p:nvSpPr>
        <p:spPr>
          <a:xfrm>
            <a:off x="738750" y="2724829"/>
            <a:ext cx="4082100" cy="486300"/>
          </a:xfrm>
          <a:prstGeom prst="rect">
            <a:avLst/>
          </a:prstGeom>
          <a:noFill/>
          <a:ln>
            <a:noFill/>
          </a:ln>
        </p:spPr>
        <p:txBody>
          <a:bodyPr spcFirstLastPara="1" wrap="square" lIns="0" tIns="0" rIns="0" bIns="0" anchor="t" anchorCtr="0">
            <a:noAutofit/>
          </a:bodyPr>
          <a:lstStyle/>
          <a:p>
            <a:pPr marL="0" marR="0" lvl="0" indent="0" algn="r" rtl="0">
              <a:lnSpc>
                <a:spcPct val="115000"/>
              </a:lnSpc>
              <a:spcBef>
                <a:spcPts val="0"/>
              </a:spcBef>
              <a:spcAft>
                <a:spcPts val="0"/>
              </a:spcAft>
              <a:buClr>
                <a:srgbClr val="272525"/>
              </a:buClr>
              <a:buSzPts val="2200"/>
              <a:buFont typeface="Montserrat"/>
              <a:buNone/>
            </a:pPr>
            <a:r>
              <a:rPr lang="en-US" sz="2200" b="1" i="0" u="none" strike="noStrike" cap="none">
                <a:solidFill>
                  <a:srgbClr val="990000"/>
                </a:solidFill>
                <a:latin typeface="Josefin Sans"/>
                <a:ea typeface="Josefin Sans"/>
                <a:cs typeface="Josefin Sans"/>
                <a:sym typeface="Josefin Sans"/>
              </a:rPr>
              <a:t>AI Agents Act for</a:t>
            </a:r>
            <a:r>
              <a:rPr lang="en-US" sz="2200" b="1">
                <a:solidFill>
                  <a:srgbClr val="990000"/>
                </a:solidFill>
                <a:latin typeface="Josefin Sans"/>
                <a:ea typeface="Josefin Sans"/>
                <a:cs typeface="Josefin Sans"/>
                <a:sym typeface="Josefin Sans"/>
              </a:rPr>
              <a:t> </a:t>
            </a:r>
            <a:r>
              <a:rPr lang="en-US" sz="2200" b="1" i="0" u="none" strike="noStrike" cap="none">
                <a:solidFill>
                  <a:srgbClr val="990000"/>
                </a:solidFill>
                <a:latin typeface="Josefin Sans"/>
                <a:ea typeface="Josefin Sans"/>
                <a:cs typeface="Josefin Sans"/>
                <a:sym typeface="Josefin Sans"/>
              </a:rPr>
              <a:t>Shoppers</a:t>
            </a:r>
            <a:endParaRPr sz="2200" i="0" u="none" strike="noStrike" cap="none">
              <a:solidFill>
                <a:srgbClr val="990000"/>
              </a:solidFill>
              <a:latin typeface="Josefin Sans"/>
              <a:ea typeface="Josefin Sans"/>
              <a:cs typeface="Josefin Sans"/>
              <a:sym typeface="Josefin Sans"/>
            </a:endParaRPr>
          </a:p>
        </p:txBody>
      </p:sp>
      <p:sp>
        <p:nvSpPr>
          <p:cNvPr id="308" name="Google Shape;308;p37"/>
          <p:cNvSpPr/>
          <p:nvPr/>
        </p:nvSpPr>
        <p:spPr>
          <a:xfrm>
            <a:off x="915141" y="3211180"/>
            <a:ext cx="3905700" cy="719700"/>
          </a:xfrm>
          <a:prstGeom prst="rect">
            <a:avLst/>
          </a:prstGeom>
          <a:noFill/>
          <a:ln>
            <a:noFill/>
          </a:ln>
        </p:spPr>
        <p:txBody>
          <a:bodyPr spcFirstLastPara="1" wrap="square" lIns="0" tIns="0" rIns="0" bIns="0" anchor="t" anchorCtr="0">
            <a:noAutofit/>
          </a:bodyPr>
          <a:lstStyle/>
          <a:p>
            <a:pPr marL="0" marR="0" lvl="0" indent="0" algn="r" rtl="0">
              <a:lnSpc>
                <a:spcPct val="115000"/>
              </a:lnSpc>
              <a:spcBef>
                <a:spcPts val="0"/>
              </a:spcBef>
              <a:spcAft>
                <a:spcPts val="0"/>
              </a:spcAft>
              <a:buClr>
                <a:srgbClr val="272525"/>
              </a:buClr>
              <a:buSzPts val="1750"/>
              <a:buFont typeface="Montserrat"/>
              <a:buNone/>
            </a:pPr>
            <a:r>
              <a:rPr lang="en-US" sz="1750" i="0" u="none" strike="noStrike" cap="none">
                <a:solidFill>
                  <a:srgbClr val="272525"/>
                </a:solidFill>
                <a:latin typeface="Josefin Sans"/>
                <a:ea typeface="Josefin Sans"/>
                <a:cs typeface="Josefin Sans"/>
                <a:sym typeface="Josefin Sans"/>
              </a:rPr>
              <a:t>Systems plan, decide, and execute — not just recommend</a:t>
            </a:r>
            <a:endParaRPr sz="1750" i="0" u="none" strike="noStrike" cap="none">
              <a:latin typeface="Josefin Sans"/>
              <a:ea typeface="Josefin Sans"/>
              <a:cs typeface="Josefin Sans"/>
              <a:sym typeface="Josefin Sans"/>
            </a:endParaRPr>
          </a:p>
        </p:txBody>
      </p:sp>
      <p:sp>
        <p:nvSpPr>
          <p:cNvPr id="309" name="Google Shape;309;p37"/>
          <p:cNvSpPr/>
          <p:nvPr/>
        </p:nvSpPr>
        <p:spPr>
          <a:xfrm>
            <a:off x="10101972" y="5545050"/>
            <a:ext cx="4082100" cy="719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272525"/>
              </a:buClr>
              <a:buSzPts val="1750"/>
              <a:buFont typeface="Montserrat"/>
              <a:buNone/>
            </a:pPr>
            <a:r>
              <a:rPr lang="en-US" sz="1750">
                <a:solidFill>
                  <a:srgbClr val="272525"/>
                </a:solidFill>
                <a:latin typeface="Josefin Sans"/>
                <a:ea typeface="Josefin Sans"/>
                <a:cs typeface="Josefin Sans"/>
                <a:sym typeface="Josefin Sans"/>
              </a:rPr>
              <a:t>Purpose-designed for food, not generic eCommerce</a:t>
            </a:r>
            <a:endParaRPr sz="1750">
              <a:solidFill>
                <a:schemeClr val="dk1"/>
              </a:solidFill>
              <a:latin typeface="Josefin Sans"/>
              <a:ea typeface="Josefin Sans"/>
              <a:cs typeface="Josefin Sans"/>
              <a:sym typeface="Josefin Sans"/>
            </a:endParaRPr>
          </a:p>
          <a:p>
            <a:pPr marL="0" marR="0" lvl="0" indent="0" algn="l" rtl="0">
              <a:lnSpc>
                <a:spcPct val="115000"/>
              </a:lnSpc>
              <a:spcBef>
                <a:spcPts val="0"/>
              </a:spcBef>
              <a:spcAft>
                <a:spcPts val="0"/>
              </a:spcAft>
              <a:buClr>
                <a:srgbClr val="272525"/>
              </a:buClr>
              <a:buSzPts val="1750"/>
              <a:buFont typeface="Montserrat"/>
              <a:buNone/>
            </a:pPr>
            <a:endParaRPr sz="1750">
              <a:solidFill>
                <a:srgbClr val="272525"/>
              </a:solidFill>
              <a:latin typeface="Josefin Sans"/>
              <a:ea typeface="Josefin Sans"/>
              <a:cs typeface="Josefin Sans"/>
              <a:sym typeface="Josefin Sans"/>
            </a:endParaRPr>
          </a:p>
        </p:txBody>
      </p:sp>
      <p:sp>
        <p:nvSpPr>
          <p:cNvPr id="310" name="Google Shape;310;p37"/>
          <p:cNvSpPr/>
          <p:nvPr/>
        </p:nvSpPr>
        <p:spPr>
          <a:xfrm>
            <a:off x="1570641" y="5058676"/>
            <a:ext cx="3250200" cy="351600"/>
          </a:xfrm>
          <a:prstGeom prst="rect">
            <a:avLst/>
          </a:prstGeom>
          <a:noFill/>
          <a:ln>
            <a:noFill/>
          </a:ln>
        </p:spPr>
        <p:txBody>
          <a:bodyPr spcFirstLastPara="1" wrap="square" lIns="0" tIns="0" rIns="0" bIns="0" anchor="t" anchorCtr="0">
            <a:noAutofit/>
          </a:bodyPr>
          <a:lstStyle/>
          <a:p>
            <a:pPr marL="0" marR="0" lvl="0" indent="0" algn="r" rtl="0">
              <a:lnSpc>
                <a:spcPct val="115000"/>
              </a:lnSpc>
              <a:spcBef>
                <a:spcPts val="0"/>
              </a:spcBef>
              <a:spcAft>
                <a:spcPts val="0"/>
              </a:spcAft>
              <a:buClr>
                <a:srgbClr val="272525"/>
              </a:buClr>
              <a:buSzPts val="2200"/>
              <a:buFont typeface="Montserrat"/>
              <a:buNone/>
            </a:pPr>
            <a:r>
              <a:rPr lang="en-US" sz="2200" b="1" i="0" u="none" strike="noStrike" cap="none">
                <a:solidFill>
                  <a:srgbClr val="38761D"/>
                </a:solidFill>
                <a:latin typeface="Josefin Sans"/>
                <a:ea typeface="Josefin Sans"/>
                <a:cs typeface="Josefin Sans"/>
                <a:sym typeface="Josefin Sans"/>
              </a:rPr>
              <a:t>Hyper Personalization</a:t>
            </a:r>
            <a:endParaRPr sz="2200" i="0" u="none" strike="noStrike" cap="none">
              <a:solidFill>
                <a:srgbClr val="38761D"/>
              </a:solidFill>
              <a:latin typeface="Josefin Sans"/>
              <a:ea typeface="Josefin Sans"/>
              <a:cs typeface="Josefin Sans"/>
              <a:sym typeface="Josefin Sans"/>
            </a:endParaRPr>
          </a:p>
        </p:txBody>
      </p:sp>
      <p:pic>
        <p:nvPicPr>
          <p:cNvPr id="311" name="Google Shape;311;p37" title="Picture8.png"/>
          <p:cNvPicPr preferRelativeResize="0"/>
          <p:nvPr/>
        </p:nvPicPr>
        <p:blipFill rotWithShape="1">
          <a:blip r:embed="rId3">
            <a:alphaModFix/>
          </a:blip>
          <a:srcRect l="22479" r="22479"/>
          <a:stretch/>
        </p:blipFill>
        <p:spPr>
          <a:xfrm>
            <a:off x="4964844" y="4594466"/>
            <a:ext cx="2299200" cy="2299200"/>
          </a:xfrm>
          <a:prstGeom prst="teardrop">
            <a:avLst>
              <a:gd name="adj" fmla="val 100000"/>
            </a:avLst>
          </a:prstGeom>
          <a:noFill/>
          <a:ln w="38100" cap="flat" cmpd="sng">
            <a:solidFill>
              <a:srgbClr val="38761D"/>
            </a:solidFill>
            <a:prstDash val="solid"/>
            <a:round/>
            <a:headEnd type="none" w="sm" len="sm"/>
            <a:tailEnd type="none" w="sm" len="sm"/>
          </a:ln>
        </p:spPr>
      </p:pic>
      <p:pic>
        <p:nvPicPr>
          <p:cNvPr id="312" name="Google Shape;312;p37" title="Picture9.png"/>
          <p:cNvPicPr preferRelativeResize="0"/>
          <p:nvPr/>
        </p:nvPicPr>
        <p:blipFill rotWithShape="1">
          <a:blip r:embed="rId4">
            <a:alphaModFix/>
          </a:blip>
          <a:srcRect l="22790" r="22790"/>
          <a:stretch/>
        </p:blipFill>
        <p:spPr>
          <a:xfrm rot="-5400000">
            <a:off x="7341874" y="4594466"/>
            <a:ext cx="2299200" cy="2299200"/>
          </a:xfrm>
          <a:prstGeom prst="teardrop">
            <a:avLst>
              <a:gd name="adj" fmla="val 100000"/>
            </a:avLst>
          </a:prstGeom>
          <a:noFill/>
          <a:ln w="38100" cap="flat" cmpd="sng">
            <a:solidFill>
              <a:srgbClr val="741B47"/>
            </a:solidFill>
            <a:prstDash val="solid"/>
            <a:round/>
            <a:headEnd type="none" w="sm" len="sm"/>
            <a:tailEnd type="none" w="sm" len="sm"/>
          </a:ln>
        </p:spPr>
      </p:pic>
      <p:pic>
        <p:nvPicPr>
          <p:cNvPr id="313" name="Google Shape;313;p37" title="Picture5.png"/>
          <p:cNvPicPr preferRelativeResize="0"/>
          <p:nvPr/>
        </p:nvPicPr>
        <p:blipFill rotWithShape="1">
          <a:blip r:embed="rId5">
            <a:alphaModFix/>
          </a:blip>
          <a:srcRect l="23874" t="-530" r="19923" b="530"/>
          <a:stretch/>
        </p:blipFill>
        <p:spPr>
          <a:xfrm rot="10800000">
            <a:off x="7341869" y="2224740"/>
            <a:ext cx="2299200" cy="2299200"/>
          </a:xfrm>
          <a:prstGeom prst="teardrop">
            <a:avLst>
              <a:gd name="adj" fmla="val 100000"/>
            </a:avLst>
          </a:prstGeom>
          <a:noFill/>
          <a:ln w="38100" cap="flat" cmpd="sng">
            <a:solidFill>
              <a:srgbClr val="0B5394"/>
            </a:solidFill>
            <a:prstDash val="solid"/>
            <a:round/>
            <a:headEnd type="none" w="sm" len="sm"/>
            <a:tailEnd type="none" w="sm" len="sm"/>
          </a:ln>
        </p:spPr>
      </p:pic>
      <p:pic>
        <p:nvPicPr>
          <p:cNvPr id="314" name="Google Shape;314;p37" title="Picture1.png"/>
          <p:cNvPicPr preferRelativeResize="0"/>
          <p:nvPr/>
        </p:nvPicPr>
        <p:blipFill rotWithShape="1">
          <a:blip r:embed="rId6">
            <a:alphaModFix/>
          </a:blip>
          <a:srcRect l="22770" t="26480" r="22187" b="-26480"/>
          <a:stretch/>
        </p:blipFill>
        <p:spPr>
          <a:xfrm rot="5400000">
            <a:off x="4964833" y="2224740"/>
            <a:ext cx="2299200" cy="2299200"/>
          </a:xfrm>
          <a:prstGeom prst="teardrop">
            <a:avLst>
              <a:gd name="adj" fmla="val 100000"/>
            </a:avLst>
          </a:prstGeom>
          <a:noFill/>
          <a:ln w="38100" cap="flat" cmpd="sng">
            <a:solidFill>
              <a:srgbClr val="D31E47"/>
            </a:solidFill>
            <a:prstDash val="solid"/>
            <a:round/>
            <a:headEnd type="none" w="sm" len="sm"/>
            <a:tailEnd type="none" w="sm" len="sm"/>
          </a:ln>
        </p:spPr>
      </p:pic>
      <p:sp>
        <p:nvSpPr>
          <p:cNvPr id="315" name="Google Shape;315;p37"/>
          <p:cNvSpPr/>
          <p:nvPr/>
        </p:nvSpPr>
        <p:spPr>
          <a:xfrm>
            <a:off x="915141" y="5545046"/>
            <a:ext cx="3905700" cy="719700"/>
          </a:xfrm>
          <a:prstGeom prst="rect">
            <a:avLst/>
          </a:prstGeom>
          <a:noFill/>
          <a:ln>
            <a:noFill/>
          </a:ln>
        </p:spPr>
        <p:txBody>
          <a:bodyPr spcFirstLastPara="1" wrap="square" lIns="0" tIns="0" rIns="0" bIns="0" anchor="t" anchorCtr="0">
            <a:noAutofit/>
          </a:bodyPr>
          <a:lstStyle/>
          <a:p>
            <a:pPr marL="0" marR="0" lvl="0" indent="0" algn="r" rtl="0">
              <a:lnSpc>
                <a:spcPct val="115000"/>
              </a:lnSpc>
              <a:spcBef>
                <a:spcPts val="0"/>
              </a:spcBef>
              <a:spcAft>
                <a:spcPts val="0"/>
              </a:spcAft>
              <a:buClr>
                <a:srgbClr val="272525"/>
              </a:buClr>
              <a:buSzPts val="1750"/>
              <a:buFont typeface="Montserrat"/>
              <a:buNone/>
            </a:pPr>
            <a:r>
              <a:rPr lang="en-US" sz="1750" i="0" u="none" strike="noStrike" cap="none">
                <a:solidFill>
                  <a:srgbClr val="272525"/>
                </a:solidFill>
                <a:latin typeface="Josefin Sans"/>
                <a:ea typeface="Josefin Sans"/>
                <a:cs typeface="Josefin Sans"/>
                <a:sym typeface="Josefin Sans"/>
              </a:rPr>
              <a:t>Every interaction tailored to household needs and preferences</a:t>
            </a:r>
            <a:endParaRPr sz="1750" i="0" u="none" strike="noStrike" cap="none">
              <a:latin typeface="Josefin Sans"/>
              <a:ea typeface="Josefin Sans"/>
              <a:cs typeface="Josefin Sans"/>
              <a:sym typeface="Josefin Sans"/>
            </a:endParaRPr>
          </a:p>
        </p:txBody>
      </p:sp>
      <p:sp>
        <p:nvSpPr>
          <p:cNvPr id="316" name="Google Shape;316;p37"/>
          <p:cNvSpPr/>
          <p:nvPr/>
        </p:nvSpPr>
        <p:spPr>
          <a:xfrm>
            <a:off x="6000750" y="4078050"/>
            <a:ext cx="2730900" cy="964200"/>
          </a:xfrm>
          <a:prstGeom prst="roundRect">
            <a:avLst>
              <a:gd name="adj" fmla="val 16667"/>
            </a:avLst>
          </a:prstGeom>
          <a:solidFill>
            <a:schemeClr val="l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272525"/>
              </a:buClr>
              <a:buSzPts val="2200"/>
              <a:buFont typeface="Montserrat"/>
              <a:buNone/>
            </a:pPr>
            <a:r>
              <a:rPr lang="en-US" sz="2200" b="1">
                <a:solidFill>
                  <a:srgbClr val="001F5B"/>
                </a:solidFill>
                <a:latin typeface="Josefin Sans"/>
                <a:ea typeface="Josefin Sans"/>
                <a:cs typeface="Josefin Sans"/>
                <a:sym typeface="Josefin Sans"/>
              </a:rPr>
              <a:t>Food/Shopper Intelligence</a:t>
            </a:r>
            <a:endParaRPr sz="2200" b="1">
              <a:solidFill>
                <a:srgbClr val="001F5B"/>
              </a:solidFill>
              <a:latin typeface="Josefin Sans"/>
              <a:ea typeface="Josefin Sans"/>
              <a:cs typeface="Josefin Sans"/>
              <a:sym typeface="Josefin Sans"/>
            </a:endParaRPr>
          </a:p>
          <a:p>
            <a:pPr marL="0" lvl="0" indent="0" algn="ctr" rtl="0">
              <a:lnSpc>
                <a:spcPct val="115000"/>
              </a:lnSpc>
              <a:spcBef>
                <a:spcPts val="0"/>
              </a:spcBef>
              <a:spcAft>
                <a:spcPts val="0"/>
              </a:spcAft>
              <a:buClr>
                <a:srgbClr val="272525"/>
              </a:buClr>
              <a:buSzPts val="2200"/>
              <a:buFont typeface="Montserrat"/>
              <a:buNone/>
            </a:pPr>
            <a:endParaRPr sz="2200" b="1">
              <a:solidFill>
                <a:srgbClr val="001F5B"/>
              </a:solidFill>
              <a:latin typeface="Josefin Sans"/>
              <a:ea typeface="Josefin Sans"/>
              <a:cs typeface="Josefin Sans"/>
              <a:sym typeface="Josefin Sans"/>
            </a:endParaRPr>
          </a:p>
        </p:txBody>
      </p:sp>
      <p:sp>
        <p:nvSpPr>
          <p:cNvPr id="317" name="Google Shape;317;p37"/>
          <p:cNvSpPr/>
          <p:nvPr/>
        </p:nvSpPr>
        <p:spPr>
          <a:xfrm>
            <a:off x="1749450" y="7232925"/>
            <a:ext cx="11131500" cy="702900"/>
          </a:xfrm>
          <a:prstGeom prst="rect">
            <a:avLst/>
          </a:prstGeom>
          <a:solidFill>
            <a:srgbClr val="FFB6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72525"/>
              </a:buClr>
              <a:buSzPts val="1750"/>
              <a:buFont typeface="Montserrat"/>
              <a:buNone/>
            </a:pPr>
            <a:r>
              <a:rPr lang="en-US" sz="1950" i="0" u="none" strike="noStrike" cap="none">
                <a:solidFill>
                  <a:srgbClr val="272525"/>
                </a:solidFill>
                <a:latin typeface="Josefin Sans"/>
                <a:ea typeface="Josefin Sans"/>
                <a:cs typeface="Josefin Sans"/>
                <a:sym typeface="Josefin Sans"/>
              </a:rPr>
              <a:t>A </a:t>
            </a:r>
            <a:r>
              <a:rPr lang="en-US" sz="1950" b="1" i="0" u="none" strike="noStrike" cap="none">
                <a:solidFill>
                  <a:srgbClr val="272525"/>
                </a:solidFill>
                <a:latin typeface="Josefin Sans"/>
                <a:ea typeface="Josefin Sans"/>
                <a:cs typeface="Josefin Sans"/>
                <a:sym typeface="Josefin Sans"/>
              </a:rPr>
              <a:t>new category</a:t>
            </a:r>
            <a:r>
              <a:rPr lang="en-US" sz="1950" i="0" u="none" strike="noStrike" cap="none">
                <a:solidFill>
                  <a:srgbClr val="272525"/>
                </a:solidFill>
                <a:latin typeface="Josefin Sans"/>
                <a:ea typeface="Josefin Sans"/>
                <a:cs typeface="Josefin Sans"/>
                <a:sym typeface="Josefin Sans"/>
              </a:rPr>
              <a:t> where food and shopper intelligence becomes core infrastructure posi</a:t>
            </a:r>
            <a:r>
              <a:rPr lang="en-US" sz="1950">
                <a:solidFill>
                  <a:srgbClr val="272525"/>
                </a:solidFill>
                <a:latin typeface="Josefin Sans"/>
                <a:ea typeface="Josefin Sans"/>
                <a:cs typeface="Josefin Sans"/>
                <a:sym typeface="Josefin Sans"/>
              </a:rPr>
              <a:t>tioning Delectable AI as </a:t>
            </a:r>
            <a:r>
              <a:rPr lang="en-US" sz="1950" b="1">
                <a:solidFill>
                  <a:srgbClr val="272525"/>
                </a:solidFill>
                <a:latin typeface="Josefin Sans"/>
                <a:ea typeface="Josefin Sans"/>
                <a:cs typeface="Josefin Sans"/>
                <a:sym typeface="Josefin Sans"/>
              </a:rPr>
              <a:t>the AI company for Grocery Commerce</a:t>
            </a:r>
            <a:r>
              <a:rPr lang="en-US" sz="1950" b="1" i="0" u="none" strike="noStrike" cap="none">
                <a:solidFill>
                  <a:srgbClr val="272525"/>
                </a:solidFill>
                <a:latin typeface="Josefin Sans"/>
                <a:ea typeface="Josefin Sans"/>
                <a:cs typeface="Josefin Sans"/>
                <a:sym typeface="Josefin Sans"/>
              </a:rPr>
              <a:t>.</a:t>
            </a:r>
            <a:endParaRPr sz="1950" b="1" i="0" u="none" strike="noStrike" cap="none">
              <a:latin typeface="Josefin Sans"/>
              <a:ea typeface="Josefin Sans"/>
              <a:cs typeface="Josefin Sans"/>
              <a:sym typeface="Josefi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395"/>
        <p:cNvGrpSpPr/>
        <p:nvPr/>
      </p:nvGrpSpPr>
      <p:grpSpPr>
        <a:xfrm>
          <a:off x="0" y="0"/>
          <a:ext cx="0" cy="0"/>
          <a:chOff x="0" y="0"/>
          <a:chExt cx="0" cy="0"/>
        </a:xfrm>
      </p:grpSpPr>
      <p:sp>
        <p:nvSpPr>
          <p:cNvPr id="396" name="Google Shape;396;p41"/>
          <p:cNvSpPr/>
          <p:nvPr/>
        </p:nvSpPr>
        <p:spPr>
          <a:xfrm>
            <a:off x="0" y="6708000"/>
            <a:ext cx="14630400" cy="152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97" name="Google Shape;397;p41"/>
          <p:cNvSpPr/>
          <p:nvPr/>
        </p:nvSpPr>
        <p:spPr>
          <a:xfrm>
            <a:off x="12250" y="0"/>
            <a:ext cx="14630400" cy="152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98" name="Google Shape;398;p41"/>
          <p:cNvSpPr/>
          <p:nvPr/>
        </p:nvSpPr>
        <p:spPr>
          <a:xfrm>
            <a:off x="581025" y="456486"/>
            <a:ext cx="7477244" cy="518755"/>
          </a:xfrm>
          <a:prstGeom prst="rect">
            <a:avLst/>
          </a:prstGeom>
          <a:noFill/>
          <a:ln>
            <a:noFill/>
          </a:ln>
        </p:spPr>
        <p:txBody>
          <a:bodyPr spcFirstLastPara="1" wrap="square" lIns="0" tIns="0" rIns="0" bIns="0" anchor="t" anchorCtr="0">
            <a:noAutofit/>
          </a:bodyPr>
          <a:lstStyle/>
          <a:p>
            <a:pPr marL="0" marR="0" lvl="0" indent="0" algn="l" rtl="0">
              <a:lnSpc>
                <a:spcPct val="124615"/>
              </a:lnSpc>
              <a:spcBef>
                <a:spcPts val="0"/>
              </a:spcBef>
              <a:spcAft>
                <a:spcPts val="0"/>
              </a:spcAft>
              <a:buClr>
                <a:srgbClr val="666666"/>
              </a:buClr>
              <a:buSzPts val="3250"/>
              <a:buFont typeface="Montserrat"/>
              <a:buNone/>
            </a:pPr>
            <a:r>
              <a:rPr lang="en-US" sz="3250" b="1" i="0" u="none" strike="noStrike" cap="none">
                <a:solidFill>
                  <a:srgbClr val="001F5B"/>
                </a:solidFill>
                <a:latin typeface="Josefin Sans"/>
                <a:ea typeface="Josefin Sans"/>
                <a:cs typeface="Josefin Sans"/>
                <a:sym typeface="Josefin Sans"/>
              </a:rPr>
              <a:t>What We Deliver: </a:t>
            </a:r>
            <a:r>
              <a:rPr lang="en-US" sz="3250" b="1">
                <a:solidFill>
                  <a:srgbClr val="FFB600"/>
                </a:solidFill>
                <a:latin typeface="Josefin Sans"/>
                <a:ea typeface="Josefin Sans"/>
                <a:cs typeface="Josefin Sans"/>
                <a:sym typeface="Josefin Sans"/>
              </a:rPr>
              <a:t>The</a:t>
            </a:r>
            <a:r>
              <a:rPr lang="en-US" sz="3250" b="1" i="0" u="none" strike="noStrike" cap="none">
                <a:solidFill>
                  <a:srgbClr val="666666"/>
                </a:solidFill>
                <a:latin typeface="Josefin Sans"/>
                <a:ea typeface="Josefin Sans"/>
                <a:cs typeface="Josefin Sans"/>
                <a:sym typeface="Josefin Sans"/>
              </a:rPr>
              <a:t> </a:t>
            </a:r>
            <a:r>
              <a:rPr lang="en-US" sz="3250" b="1" i="0" u="none" strike="noStrike" cap="none">
                <a:solidFill>
                  <a:srgbClr val="FFB600"/>
                </a:solidFill>
                <a:latin typeface="Josefin Sans"/>
                <a:ea typeface="Josefin Sans"/>
                <a:cs typeface="Josefin Sans"/>
                <a:sym typeface="Josefin Sans"/>
              </a:rPr>
              <a:t>Perfect Cart</a:t>
            </a:r>
            <a:endParaRPr sz="3250" i="0" u="none" strike="noStrike" cap="none">
              <a:latin typeface="Josefin Sans"/>
              <a:ea typeface="Josefin Sans"/>
              <a:cs typeface="Josefin Sans"/>
              <a:sym typeface="Josefin Sans"/>
            </a:endParaRPr>
          </a:p>
        </p:txBody>
      </p:sp>
      <p:pic>
        <p:nvPicPr>
          <p:cNvPr id="399" name="Google Shape;399;p41" descr="preencoded.png"/>
          <p:cNvPicPr preferRelativeResize="0"/>
          <p:nvPr/>
        </p:nvPicPr>
        <p:blipFill rotWithShape="1">
          <a:blip r:embed="rId3">
            <a:alphaModFix/>
          </a:blip>
          <a:srcRect b="21587"/>
          <a:stretch/>
        </p:blipFill>
        <p:spPr>
          <a:xfrm>
            <a:off x="8164" y="1521798"/>
            <a:ext cx="5144226" cy="5186001"/>
          </a:xfrm>
          <a:prstGeom prst="rect">
            <a:avLst/>
          </a:prstGeom>
          <a:noFill/>
          <a:ln>
            <a:noFill/>
          </a:ln>
        </p:spPr>
      </p:pic>
      <p:sp>
        <p:nvSpPr>
          <p:cNvPr id="400" name="Google Shape;400;p41"/>
          <p:cNvSpPr/>
          <p:nvPr/>
        </p:nvSpPr>
        <p:spPr>
          <a:xfrm rot="10800000">
            <a:off x="6137776" y="5472649"/>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latin typeface="Josefin Sans"/>
              <a:ea typeface="Josefin Sans"/>
              <a:cs typeface="Josefin Sans"/>
              <a:sym typeface="Josefin Sans"/>
            </a:endParaRPr>
          </a:p>
        </p:txBody>
      </p:sp>
      <p:sp>
        <p:nvSpPr>
          <p:cNvPr id="401" name="Google Shape;401;p41"/>
          <p:cNvSpPr/>
          <p:nvPr/>
        </p:nvSpPr>
        <p:spPr>
          <a:xfrm>
            <a:off x="6137885" y="1798800"/>
            <a:ext cx="61857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i="0" u="none" strike="noStrike" cap="none">
                <a:solidFill>
                  <a:srgbClr val="272525"/>
                </a:solidFill>
                <a:latin typeface="Josefin Sans"/>
                <a:ea typeface="Josefin Sans"/>
                <a:cs typeface="Josefin Sans"/>
                <a:sym typeface="Josefin Sans"/>
              </a:rPr>
              <a:t>Learns Your Household</a:t>
            </a:r>
            <a:endParaRPr sz="2000" i="0" u="none" strike="noStrike" cap="none">
              <a:latin typeface="Josefin Sans"/>
              <a:ea typeface="Josefin Sans"/>
              <a:cs typeface="Josefin Sans"/>
              <a:sym typeface="Josefin Sans"/>
            </a:endParaRPr>
          </a:p>
        </p:txBody>
      </p:sp>
      <p:sp>
        <p:nvSpPr>
          <p:cNvPr id="402" name="Google Shape;402;p41"/>
          <p:cNvSpPr/>
          <p:nvPr/>
        </p:nvSpPr>
        <p:spPr>
          <a:xfrm>
            <a:off x="6137910" y="2224087"/>
            <a:ext cx="7918966" cy="265509"/>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i="0" u="none" strike="noStrike" cap="none">
                <a:solidFill>
                  <a:srgbClr val="272525"/>
                </a:solidFill>
                <a:latin typeface="Josefin Sans"/>
                <a:ea typeface="Josefin Sans"/>
                <a:cs typeface="Josefin Sans"/>
                <a:sym typeface="Josefin Sans"/>
              </a:rPr>
              <a:t>Tastes, dietary restrictions, health goals, cultural preferences, budget constraints</a:t>
            </a:r>
            <a:endParaRPr i="0" u="none" strike="noStrike" cap="none">
              <a:latin typeface="Josefin Sans"/>
              <a:ea typeface="Josefin Sans"/>
              <a:cs typeface="Josefin Sans"/>
              <a:sym typeface="Josefin Sans"/>
            </a:endParaRPr>
          </a:p>
        </p:txBody>
      </p:sp>
      <p:sp>
        <p:nvSpPr>
          <p:cNvPr id="403" name="Google Shape;403;p41"/>
          <p:cNvSpPr/>
          <p:nvPr/>
        </p:nvSpPr>
        <p:spPr>
          <a:xfrm rot="10800000">
            <a:off x="6137776" y="4103550"/>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latin typeface="Josefin Sans"/>
              <a:ea typeface="Josefin Sans"/>
              <a:cs typeface="Josefin Sans"/>
              <a:sym typeface="Josefin Sans"/>
            </a:endParaRPr>
          </a:p>
        </p:txBody>
      </p:sp>
      <p:sp>
        <p:nvSpPr>
          <p:cNvPr id="404" name="Google Shape;404;p41"/>
          <p:cNvSpPr/>
          <p:nvPr/>
        </p:nvSpPr>
        <p:spPr>
          <a:xfrm>
            <a:off x="6137885" y="3167903"/>
            <a:ext cx="55647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i="0" u="none" strike="noStrike" cap="none">
                <a:solidFill>
                  <a:srgbClr val="272525"/>
                </a:solidFill>
                <a:latin typeface="Josefin Sans"/>
                <a:ea typeface="Josefin Sans"/>
                <a:cs typeface="Josefin Sans"/>
                <a:sym typeface="Josefin Sans"/>
              </a:rPr>
              <a:t>Pantry &amp; Meal Aware</a:t>
            </a:r>
            <a:endParaRPr sz="2000" i="0" u="none" strike="noStrike" cap="none">
              <a:latin typeface="Josefin Sans"/>
              <a:ea typeface="Josefin Sans"/>
              <a:cs typeface="Josefin Sans"/>
              <a:sym typeface="Josefin Sans"/>
            </a:endParaRPr>
          </a:p>
        </p:txBody>
      </p:sp>
      <p:sp>
        <p:nvSpPr>
          <p:cNvPr id="405" name="Google Shape;405;p41"/>
          <p:cNvSpPr/>
          <p:nvPr/>
        </p:nvSpPr>
        <p:spPr>
          <a:xfrm>
            <a:off x="6137910" y="3593187"/>
            <a:ext cx="79191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i="0" u="none" strike="noStrike" cap="none">
                <a:solidFill>
                  <a:srgbClr val="272525"/>
                </a:solidFill>
                <a:latin typeface="Josefin Sans"/>
                <a:ea typeface="Josefin Sans"/>
                <a:cs typeface="Josefin Sans"/>
                <a:sym typeface="Josefin Sans"/>
              </a:rPr>
              <a:t>Knows what you have, what you need, what you love to cook</a:t>
            </a:r>
            <a:endParaRPr i="0" u="none" strike="noStrike" cap="none">
              <a:latin typeface="Josefin Sans"/>
              <a:ea typeface="Josefin Sans"/>
              <a:cs typeface="Josefin Sans"/>
              <a:sym typeface="Josefin Sans"/>
            </a:endParaRPr>
          </a:p>
        </p:txBody>
      </p:sp>
      <p:sp>
        <p:nvSpPr>
          <p:cNvPr id="406" name="Google Shape;406;p41"/>
          <p:cNvSpPr/>
          <p:nvPr/>
        </p:nvSpPr>
        <p:spPr>
          <a:xfrm rot="10800000">
            <a:off x="6137776" y="2734450"/>
            <a:ext cx="7919100" cy="22800"/>
          </a:xfrm>
          <a:prstGeom prst="rect">
            <a:avLst/>
          </a:prstGeom>
          <a:gradFill>
            <a:gsLst>
              <a:gs pos="0">
                <a:srgbClr val="FFB600"/>
              </a:gs>
              <a:gs pos="100000">
                <a:srgbClr val="FFB600">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latin typeface="Josefin Sans"/>
              <a:ea typeface="Josefin Sans"/>
              <a:cs typeface="Josefin Sans"/>
              <a:sym typeface="Josefin Sans"/>
            </a:endParaRPr>
          </a:p>
        </p:txBody>
      </p:sp>
      <p:sp>
        <p:nvSpPr>
          <p:cNvPr id="407" name="Google Shape;407;p41"/>
          <p:cNvSpPr/>
          <p:nvPr/>
        </p:nvSpPr>
        <p:spPr>
          <a:xfrm>
            <a:off x="6137885" y="4537005"/>
            <a:ext cx="55863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i="0" u="none" strike="noStrike" cap="none">
                <a:solidFill>
                  <a:srgbClr val="272525"/>
                </a:solidFill>
                <a:latin typeface="Josefin Sans"/>
                <a:ea typeface="Josefin Sans"/>
                <a:cs typeface="Josefin Sans"/>
                <a:sym typeface="Josefin Sans"/>
              </a:rPr>
              <a:t>Dynamically Curated</a:t>
            </a:r>
            <a:endParaRPr sz="2000" i="0" u="none" strike="noStrike" cap="none">
              <a:latin typeface="Josefin Sans"/>
              <a:ea typeface="Josefin Sans"/>
              <a:cs typeface="Josefin Sans"/>
              <a:sym typeface="Josefin Sans"/>
            </a:endParaRPr>
          </a:p>
        </p:txBody>
      </p:sp>
      <p:sp>
        <p:nvSpPr>
          <p:cNvPr id="408" name="Google Shape;408;p41"/>
          <p:cNvSpPr/>
          <p:nvPr/>
        </p:nvSpPr>
        <p:spPr>
          <a:xfrm>
            <a:off x="6137910" y="4962287"/>
            <a:ext cx="79191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i="0" u="none" strike="noStrike" cap="none">
                <a:solidFill>
                  <a:srgbClr val="272525"/>
                </a:solidFill>
                <a:latin typeface="Josefin Sans"/>
                <a:ea typeface="Josefin Sans"/>
                <a:cs typeface="Josefin Sans"/>
                <a:sym typeface="Josefin Sans"/>
              </a:rPr>
              <a:t>Every cart tailored to your family's unique context</a:t>
            </a:r>
            <a:endParaRPr i="0" u="none" strike="noStrike" cap="none">
              <a:latin typeface="Josefin Sans"/>
              <a:ea typeface="Josefin Sans"/>
              <a:cs typeface="Josefin Sans"/>
              <a:sym typeface="Josefin Sans"/>
            </a:endParaRPr>
          </a:p>
        </p:txBody>
      </p:sp>
      <p:sp>
        <p:nvSpPr>
          <p:cNvPr id="409" name="Google Shape;409;p41"/>
          <p:cNvSpPr/>
          <p:nvPr/>
        </p:nvSpPr>
        <p:spPr>
          <a:xfrm>
            <a:off x="6137885" y="5768674"/>
            <a:ext cx="5599500" cy="259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1600"/>
              <a:buFont typeface="Montserrat"/>
              <a:buNone/>
            </a:pPr>
            <a:r>
              <a:rPr lang="en-US" sz="2000" b="1" i="0" u="none" strike="noStrike" cap="none">
                <a:solidFill>
                  <a:srgbClr val="272525"/>
                </a:solidFill>
                <a:latin typeface="Josefin Sans"/>
                <a:ea typeface="Josefin Sans"/>
                <a:cs typeface="Josefin Sans"/>
                <a:sym typeface="Josefin Sans"/>
              </a:rPr>
              <a:t>Continuously Adapts</a:t>
            </a:r>
            <a:endParaRPr sz="2000" i="0" u="none" strike="noStrike" cap="none">
              <a:latin typeface="Josefin Sans"/>
              <a:ea typeface="Josefin Sans"/>
              <a:cs typeface="Josefin Sans"/>
              <a:sym typeface="Josefin Sans"/>
            </a:endParaRPr>
          </a:p>
        </p:txBody>
      </p:sp>
      <p:sp>
        <p:nvSpPr>
          <p:cNvPr id="410" name="Google Shape;410;p41"/>
          <p:cNvSpPr/>
          <p:nvPr/>
        </p:nvSpPr>
        <p:spPr>
          <a:xfrm>
            <a:off x="6137910" y="6193955"/>
            <a:ext cx="79191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i="0" u="none" strike="noStrike" cap="none">
                <a:solidFill>
                  <a:srgbClr val="272525"/>
                </a:solidFill>
                <a:latin typeface="Josefin Sans"/>
                <a:ea typeface="Josefin Sans"/>
                <a:cs typeface="Josefin Sans"/>
                <a:sym typeface="Josefin Sans"/>
              </a:rPr>
              <a:t>Real-time learning as preferences and behaviors evolve</a:t>
            </a:r>
            <a:endParaRPr i="0" u="none" strike="noStrike" cap="none">
              <a:latin typeface="Josefin Sans"/>
              <a:ea typeface="Josefin Sans"/>
              <a:cs typeface="Josefin Sans"/>
              <a:sym typeface="Josefin Sans"/>
            </a:endParaRPr>
          </a:p>
        </p:txBody>
      </p:sp>
      <p:sp>
        <p:nvSpPr>
          <p:cNvPr id="411" name="Google Shape;411;p41"/>
          <p:cNvSpPr/>
          <p:nvPr/>
        </p:nvSpPr>
        <p:spPr>
          <a:xfrm>
            <a:off x="461650" y="7275193"/>
            <a:ext cx="13468500" cy="26550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272525"/>
              </a:buClr>
              <a:buSzPts val="1300"/>
              <a:buFont typeface="Montserrat"/>
              <a:buNone/>
            </a:pPr>
            <a:r>
              <a:rPr lang="en-US" sz="1500">
                <a:solidFill>
                  <a:schemeClr val="dk1"/>
                </a:solidFill>
                <a:latin typeface="Josefin Sans"/>
                <a:ea typeface="Josefin Sans"/>
                <a:cs typeface="Josefin Sans"/>
                <a:sym typeface="Josefin Sans"/>
              </a:rPr>
              <a:t>Shopping just got effortless.  Delectable AI learns your customers’ preferences,  shops on their behalf, and builds the perfect cart every time.</a:t>
            </a:r>
            <a:endParaRPr sz="1500">
              <a:solidFill>
                <a:schemeClr val="dk1"/>
              </a:solidFill>
              <a:latin typeface="Josefin Sans"/>
              <a:ea typeface="Josefin Sans"/>
              <a:cs typeface="Josefin Sans"/>
              <a:sym typeface="Josefin Sans"/>
            </a:endParaRPr>
          </a:p>
        </p:txBody>
      </p:sp>
      <p:pic>
        <p:nvPicPr>
          <p:cNvPr id="412" name="Google Shape;412;p41" title="Large for presentation.png"/>
          <p:cNvPicPr preferRelativeResize="0"/>
          <p:nvPr/>
        </p:nvPicPr>
        <p:blipFill rotWithShape="1">
          <a:blip r:embed="rId4">
            <a:alphaModFix/>
          </a:blip>
          <a:srcRect/>
          <a:stretch/>
        </p:blipFill>
        <p:spPr>
          <a:xfrm>
            <a:off x="12736468" y="7802770"/>
            <a:ext cx="1728765" cy="271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Shape 449"/>
        <p:cNvGrpSpPr/>
        <p:nvPr/>
      </p:nvGrpSpPr>
      <p:grpSpPr>
        <a:xfrm>
          <a:off x="0" y="0"/>
          <a:ext cx="0" cy="0"/>
          <a:chOff x="0" y="0"/>
          <a:chExt cx="0" cy="0"/>
        </a:xfrm>
      </p:grpSpPr>
      <p:sp>
        <p:nvSpPr>
          <p:cNvPr id="450" name="Google Shape;450;p43"/>
          <p:cNvSpPr/>
          <p:nvPr/>
        </p:nvSpPr>
        <p:spPr>
          <a:xfrm>
            <a:off x="758675" y="2643663"/>
            <a:ext cx="3159600" cy="3245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43"/>
          <p:cNvSpPr/>
          <p:nvPr/>
        </p:nvSpPr>
        <p:spPr>
          <a:xfrm>
            <a:off x="4076492" y="2643663"/>
            <a:ext cx="3159600" cy="3245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2" name="Google Shape;452;p43"/>
          <p:cNvSpPr/>
          <p:nvPr/>
        </p:nvSpPr>
        <p:spPr>
          <a:xfrm>
            <a:off x="7394321" y="2643663"/>
            <a:ext cx="3159600" cy="3245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3" name="Google Shape;453;p43"/>
          <p:cNvSpPr/>
          <p:nvPr/>
        </p:nvSpPr>
        <p:spPr>
          <a:xfrm>
            <a:off x="10712125" y="2643663"/>
            <a:ext cx="3159600" cy="3245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4" name="Google Shape;454;p43"/>
          <p:cNvSpPr/>
          <p:nvPr/>
        </p:nvSpPr>
        <p:spPr>
          <a:xfrm>
            <a:off x="12250" y="0"/>
            <a:ext cx="14630400" cy="1999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455" name="Google Shape;455;p43"/>
          <p:cNvSpPr/>
          <p:nvPr/>
        </p:nvSpPr>
        <p:spPr>
          <a:xfrm>
            <a:off x="758666" y="367546"/>
            <a:ext cx="13113000" cy="135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666666"/>
              </a:buClr>
              <a:buSzPts val="4250"/>
              <a:buFont typeface="Montserrat"/>
              <a:buNone/>
            </a:pPr>
            <a:r>
              <a:rPr lang="en-US" sz="4400" b="1" i="0" u="none" strike="noStrike" cap="none">
                <a:solidFill>
                  <a:srgbClr val="001F5B"/>
                </a:solidFill>
                <a:latin typeface="Josefin Sans"/>
                <a:ea typeface="Josefin Sans"/>
                <a:cs typeface="Josefin Sans"/>
                <a:sym typeface="Josefin Sans"/>
              </a:rPr>
              <a:t>The Platform: </a:t>
            </a:r>
            <a:br>
              <a:rPr lang="en-US" sz="4400" b="1" i="0" u="none" strike="noStrike" cap="none">
                <a:solidFill>
                  <a:srgbClr val="666666"/>
                </a:solidFill>
                <a:latin typeface="Josefin Sans"/>
                <a:ea typeface="Josefin Sans"/>
                <a:cs typeface="Josefin Sans"/>
                <a:sym typeface="Josefin Sans"/>
              </a:rPr>
            </a:br>
            <a:r>
              <a:rPr lang="en-US" sz="4400" b="1" i="0" u="none" strike="noStrike" cap="none">
                <a:solidFill>
                  <a:srgbClr val="FFB600"/>
                </a:solidFill>
                <a:latin typeface="Josefin Sans"/>
                <a:ea typeface="Josefin Sans"/>
                <a:cs typeface="Josefin Sans"/>
                <a:sym typeface="Josefin Sans"/>
              </a:rPr>
              <a:t>Delectable Agentic Experience Platform™</a:t>
            </a:r>
            <a:r>
              <a:rPr lang="en-US" sz="4400" b="1" i="0" u="none" strike="noStrike" cap="none">
                <a:solidFill>
                  <a:srgbClr val="666666"/>
                </a:solidFill>
                <a:latin typeface="Josefin Sans"/>
                <a:ea typeface="Josefin Sans"/>
                <a:cs typeface="Josefin Sans"/>
                <a:sym typeface="Josefin Sans"/>
              </a:rPr>
              <a:t> </a:t>
            </a:r>
            <a:r>
              <a:rPr lang="en-US" sz="4400" b="1" i="0" u="none" strike="noStrike" cap="none">
                <a:solidFill>
                  <a:srgbClr val="001F5B"/>
                </a:solidFill>
                <a:latin typeface="Josefin Sans"/>
                <a:ea typeface="Josefin Sans"/>
                <a:cs typeface="Josefin Sans"/>
                <a:sym typeface="Josefin Sans"/>
              </a:rPr>
              <a:t>(AXP)</a:t>
            </a:r>
            <a:endParaRPr sz="4400" i="0" u="none" strike="noStrike" cap="none">
              <a:solidFill>
                <a:srgbClr val="001F5B"/>
              </a:solidFill>
              <a:latin typeface="Josefin Sans"/>
              <a:ea typeface="Josefin Sans"/>
              <a:cs typeface="Josefin Sans"/>
              <a:sym typeface="Josefin Sans"/>
            </a:endParaRPr>
          </a:p>
        </p:txBody>
      </p:sp>
      <p:sp>
        <p:nvSpPr>
          <p:cNvPr id="456" name="Google Shape;456;p43"/>
          <p:cNvSpPr/>
          <p:nvPr/>
        </p:nvSpPr>
        <p:spPr>
          <a:xfrm>
            <a:off x="1005840" y="2952075"/>
            <a:ext cx="2722500" cy="338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100"/>
              <a:buFont typeface="Montserrat"/>
              <a:buNone/>
            </a:pPr>
            <a:r>
              <a:rPr lang="en-US" sz="2100" b="1" i="0" u="none" strike="noStrike" cap="none">
                <a:solidFill>
                  <a:srgbClr val="272525"/>
                </a:solidFill>
                <a:latin typeface="Josefin Sans"/>
                <a:ea typeface="Josefin Sans"/>
                <a:cs typeface="Josefin Sans"/>
                <a:sym typeface="Josefin Sans"/>
              </a:rPr>
              <a:t>Unified AI Platform</a:t>
            </a:r>
            <a:endParaRPr sz="2100" i="0" u="none" strike="noStrike" cap="none">
              <a:latin typeface="Josefin Sans"/>
              <a:ea typeface="Josefin Sans"/>
              <a:cs typeface="Josefin Sans"/>
              <a:sym typeface="Josefin Sans"/>
            </a:endParaRPr>
          </a:p>
        </p:txBody>
      </p:sp>
      <p:sp>
        <p:nvSpPr>
          <p:cNvPr id="457" name="Google Shape;457;p43"/>
          <p:cNvSpPr/>
          <p:nvPr/>
        </p:nvSpPr>
        <p:spPr>
          <a:xfrm>
            <a:off x="1005850" y="4042671"/>
            <a:ext cx="2722500" cy="693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00"/>
              <a:buFont typeface="Montserrat"/>
              <a:buNone/>
            </a:pPr>
            <a:r>
              <a:rPr lang="en-US" sz="1700" i="0" u="none" strike="noStrike" cap="none">
                <a:solidFill>
                  <a:srgbClr val="272525"/>
                </a:solidFill>
                <a:latin typeface="Josefin Sans"/>
                <a:ea typeface="Josefin Sans"/>
                <a:cs typeface="Josefin Sans"/>
                <a:sym typeface="Josefin Sans"/>
              </a:rPr>
              <a:t>Powers all shopper experiences and monetization streams</a:t>
            </a:r>
            <a:endParaRPr sz="1700" i="0" u="none" strike="noStrike" cap="none">
              <a:latin typeface="Josefin Sans"/>
              <a:ea typeface="Josefin Sans"/>
              <a:cs typeface="Josefin Sans"/>
              <a:sym typeface="Josefin Sans"/>
            </a:endParaRPr>
          </a:p>
        </p:txBody>
      </p:sp>
      <p:sp>
        <p:nvSpPr>
          <p:cNvPr id="458" name="Google Shape;458;p43"/>
          <p:cNvSpPr/>
          <p:nvPr/>
        </p:nvSpPr>
        <p:spPr>
          <a:xfrm>
            <a:off x="4284246" y="2952075"/>
            <a:ext cx="2782200" cy="338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100"/>
              <a:buFont typeface="Montserrat"/>
              <a:buNone/>
            </a:pPr>
            <a:r>
              <a:rPr lang="en-US" sz="2100" b="1" i="0" u="none" strike="noStrike" cap="none">
                <a:solidFill>
                  <a:srgbClr val="272525"/>
                </a:solidFill>
                <a:latin typeface="Josefin Sans"/>
                <a:ea typeface="Josefin Sans"/>
                <a:cs typeface="Josefin Sans"/>
                <a:sym typeface="Josefin Sans"/>
              </a:rPr>
              <a:t>Zero Replatforming</a:t>
            </a:r>
            <a:endParaRPr sz="2100" i="0" u="none" strike="noStrike" cap="none">
              <a:latin typeface="Josefin Sans"/>
              <a:ea typeface="Josefin Sans"/>
              <a:cs typeface="Josefin Sans"/>
              <a:sym typeface="Josefin Sans"/>
            </a:endParaRPr>
          </a:p>
        </p:txBody>
      </p:sp>
      <p:sp>
        <p:nvSpPr>
          <p:cNvPr id="459" name="Google Shape;459;p43"/>
          <p:cNvSpPr/>
          <p:nvPr/>
        </p:nvSpPr>
        <p:spPr>
          <a:xfrm>
            <a:off x="4299250" y="4042671"/>
            <a:ext cx="2722500" cy="693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00"/>
              <a:buFont typeface="Montserrat"/>
              <a:buNone/>
            </a:pPr>
            <a:r>
              <a:rPr lang="en-US" sz="1700" i="0" u="none" strike="noStrike" cap="none">
                <a:solidFill>
                  <a:srgbClr val="272525"/>
                </a:solidFill>
                <a:latin typeface="Josefin Sans"/>
                <a:ea typeface="Josefin Sans"/>
                <a:cs typeface="Josefin Sans"/>
                <a:sym typeface="Josefin Sans"/>
              </a:rPr>
              <a:t>Sits on top of existing eCommerce stacks — integrate, don't replace</a:t>
            </a:r>
            <a:endParaRPr sz="1700" i="0" u="none" strike="noStrike" cap="none">
              <a:latin typeface="Josefin Sans"/>
              <a:ea typeface="Josefin Sans"/>
              <a:cs typeface="Josefin Sans"/>
              <a:sym typeface="Josefin Sans"/>
            </a:endParaRPr>
          </a:p>
        </p:txBody>
      </p:sp>
      <p:sp>
        <p:nvSpPr>
          <p:cNvPr id="460" name="Google Shape;460;p43"/>
          <p:cNvSpPr/>
          <p:nvPr/>
        </p:nvSpPr>
        <p:spPr>
          <a:xfrm>
            <a:off x="7606672" y="4042671"/>
            <a:ext cx="2722500" cy="1637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00"/>
              <a:buFont typeface="Montserrat"/>
              <a:buNone/>
            </a:pPr>
            <a:r>
              <a:rPr lang="en-US" sz="1700" i="0" u="none" strike="noStrike" cap="none">
                <a:solidFill>
                  <a:srgbClr val="272525"/>
                </a:solidFill>
                <a:latin typeface="Josefin Sans"/>
                <a:ea typeface="Josefin Sans"/>
                <a:cs typeface="Josefin Sans"/>
                <a:sym typeface="Josefin Sans"/>
              </a:rPr>
              <a:t>Manages data, decisions, automation, and revenue generation</a:t>
            </a:r>
            <a:endParaRPr sz="1700" i="0" u="none" strike="noStrike" cap="none">
              <a:latin typeface="Josefin Sans"/>
              <a:ea typeface="Josefin Sans"/>
              <a:cs typeface="Josefin Sans"/>
              <a:sym typeface="Josefin Sans"/>
            </a:endParaRPr>
          </a:p>
        </p:txBody>
      </p:sp>
      <p:sp>
        <p:nvSpPr>
          <p:cNvPr id="461" name="Google Shape;461;p43"/>
          <p:cNvSpPr/>
          <p:nvPr/>
        </p:nvSpPr>
        <p:spPr>
          <a:xfrm>
            <a:off x="10867052" y="2952075"/>
            <a:ext cx="2782200" cy="338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100"/>
              <a:buFont typeface="Montserrat"/>
              <a:buNone/>
            </a:pPr>
            <a:r>
              <a:rPr lang="en-US" sz="2100" b="1" i="0" u="none" strike="noStrike" cap="none">
                <a:solidFill>
                  <a:srgbClr val="272525"/>
                </a:solidFill>
                <a:latin typeface="Josefin Sans"/>
                <a:ea typeface="Josefin Sans"/>
                <a:cs typeface="Josefin Sans"/>
                <a:sym typeface="Josefin Sans"/>
              </a:rPr>
              <a:t>Enterprise-Grade</a:t>
            </a:r>
            <a:endParaRPr sz="2100" i="0" u="none" strike="noStrike" cap="none">
              <a:latin typeface="Josefin Sans"/>
              <a:ea typeface="Josefin Sans"/>
              <a:cs typeface="Josefin Sans"/>
              <a:sym typeface="Josefin Sans"/>
            </a:endParaRPr>
          </a:p>
        </p:txBody>
      </p:sp>
      <p:sp>
        <p:nvSpPr>
          <p:cNvPr id="462" name="Google Shape;462;p43"/>
          <p:cNvSpPr/>
          <p:nvPr/>
        </p:nvSpPr>
        <p:spPr>
          <a:xfrm>
            <a:off x="10867048" y="4042671"/>
            <a:ext cx="2946900" cy="693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1700"/>
              <a:buFont typeface="Montserrat"/>
              <a:buNone/>
            </a:pPr>
            <a:r>
              <a:rPr lang="en-US" sz="1700" i="0" u="none" strike="noStrike" cap="none">
                <a:solidFill>
                  <a:srgbClr val="272525"/>
                </a:solidFill>
                <a:latin typeface="Josefin Sans"/>
                <a:ea typeface="Josefin Sans"/>
                <a:cs typeface="Josefin Sans"/>
                <a:sym typeface="Josefin Sans"/>
              </a:rPr>
              <a:t>Built for scale, security, extensibility, and rapid deployment</a:t>
            </a:r>
            <a:endParaRPr sz="1700" i="0" u="none" strike="noStrike" cap="none">
              <a:latin typeface="Josefin Sans"/>
              <a:ea typeface="Josefin Sans"/>
              <a:cs typeface="Josefin Sans"/>
              <a:sym typeface="Josefin Sans"/>
            </a:endParaRPr>
          </a:p>
        </p:txBody>
      </p:sp>
      <p:sp>
        <p:nvSpPr>
          <p:cNvPr id="463" name="Google Shape;463;p43"/>
          <p:cNvSpPr/>
          <p:nvPr/>
        </p:nvSpPr>
        <p:spPr>
          <a:xfrm>
            <a:off x="-25" y="6144975"/>
            <a:ext cx="14630400" cy="1215000"/>
          </a:xfrm>
          <a:prstGeom prst="rect">
            <a:avLst/>
          </a:prstGeom>
          <a:solidFill>
            <a:srgbClr val="FFB600"/>
          </a:solidFill>
          <a:ln>
            <a:noFill/>
          </a:ln>
        </p:spPr>
        <p:txBody>
          <a:bodyPr spcFirstLastPara="1" wrap="square" lIns="0" tIns="0" rIns="0" bIns="274300" anchor="b" anchorCtr="0">
            <a:noAutofit/>
          </a:bodyPr>
          <a:lstStyle/>
          <a:p>
            <a:pPr marL="0" marR="0" lvl="0" indent="0" algn="ctr" rtl="0">
              <a:lnSpc>
                <a:spcPct val="158823"/>
              </a:lnSpc>
              <a:spcBef>
                <a:spcPts val="0"/>
              </a:spcBef>
              <a:spcAft>
                <a:spcPts val="0"/>
              </a:spcAft>
              <a:buClr>
                <a:srgbClr val="272525"/>
              </a:buClr>
              <a:buSzPts val="1700"/>
              <a:buFont typeface="Montserrat"/>
              <a:buNone/>
            </a:pPr>
            <a:r>
              <a:rPr lang="en-US" sz="2400" i="0" u="none" strike="noStrike" cap="none">
                <a:solidFill>
                  <a:srgbClr val="272525"/>
                </a:solidFill>
                <a:latin typeface="Josefin Sans"/>
                <a:ea typeface="Josefin Sans"/>
                <a:cs typeface="Josefin Sans"/>
                <a:sym typeface="Josefin Sans"/>
              </a:rPr>
              <a:t>The </a:t>
            </a:r>
            <a:r>
              <a:rPr lang="en-US" sz="2400" b="1" i="0" u="none" strike="noStrike" cap="none">
                <a:solidFill>
                  <a:srgbClr val="272525"/>
                </a:solidFill>
                <a:latin typeface="Josefin Sans"/>
                <a:ea typeface="Josefin Sans"/>
                <a:cs typeface="Josefin Sans"/>
                <a:sym typeface="Josefin Sans"/>
              </a:rPr>
              <a:t>operating system</a:t>
            </a:r>
            <a:r>
              <a:rPr lang="en-US" sz="2400" i="0" u="none" strike="noStrike" cap="none">
                <a:solidFill>
                  <a:srgbClr val="272525"/>
                </a:solidFill>
                <a:latin typeface="Josefin Sans"/>
                <a:ea typeface="Josefin Sans"/>
                <a:cs typeface="Josefin Sans"/>
                <a:sym typeface="Josefin Sans"/>
              </a:rPr>
              <a:t> for AI-powered grocery commerce</a:t>
            </a:r>
            <a:endParaRPr sz="2400">
              <a:solidFill>
                <a:srgbClr val="272525"/>
              </a:solidFill>
              <a:latin typeface="Josefin Sans"/>
              <a:ea typeface="Josefin Sans"/>
              <a:cs typeface="Josefin Sans"/>
              <a:sym typeface="Josefin Sans"/>
            </a:endParaRPr>
          </a:p>
        </p:txBody>
      </p:sp>
      <p:sp>
        <p:nvSpPr>
          <p:cNvPr id="464" name="Google Shape;464;p43"/>
          <p:cNvSpPr/>
          <p:nvPr/>
        </p:nvSpPr>
        <p:spPr>
          <a:xfrm>
            <a:off x="7606685" y="2952075"/>
            <a:ext cx="2722500" cy="338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72525"/>
              </a:buClr>
              <a:buSzPts val="2100"/>
              <a:buFont typeface="Montserrat"/>
              <a:buNone/>
            </a:pPr>
            <a:r>
              <a:rPr lang="en-US" sz="2100" b="1" i="0" u="none" strike="noStrike" cap="none">
                <a:solidFill>
                  <a:srgbClr val="272525"/>
                </a:solidFill>
                <a:latin typeface="Josefin Sans"/>
                <a:ea typeface="Josefin Sans"/>
                <a:cs typeface="Josefin Sans"/>
                <a:sym typeface="Josefin Sans"/>
              </a:rPr>
              <a:t>Intelligent Orchestration</a:t>
            </a:r>
            <a:endParaRPr sz="2100" i="0" u="none" strike="noStrike" cap="none">
              <a:latin typeface="Josefin Sans"/>
              <a:ea typeface="Josefin Sans"/>
              <a:cs typeface="Josefin Sans"/>
              <a:sym typeface="Josefin Sans"/>
            </a:endParaRPr>
          </a:p>
        </p:txBody>
      </p:sp>
      <p:sp>
        <p:nvSpPr>
          <p:cNvPr id="465" name="Google Shape;465;p43"/>
          <p:cNvSpPr/>
          <p:nvPr/>
        </p:nvSpPr>
        <p:spPr>
          <a:xfrm>
            <a:off x="1432825" y="5661925"/>
            <a:ext cx="1714500" cy="693600"/>
          </a:xfrm>
          <a:prstGeom prst="flowChartMerg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6" name="Google Shape;466;p43"/>
          <p:cNvSpPr/>
          <p:nvPr/>
        </p:nvSpPr>
        <p:spPr>
          <a:xfrm>
            <a:off x="4785625" y="5701386"/>
            <a:ext cx="1714500" cy="693600"/>
          </a:xfrm>
          <a:prstGeom prst="flowChartMerg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7" name="Google Shape;467;p43"/>
          <p:cNvSpPr/>
          <p:nvPr/>
        </p:nvSpPr>
        <p:spPr>
          <a:xfrm>
            <a:off x="8138425" y="5701386"/>
            <a:ext cx="1714500" cy="693600"/>
          </a:xfrm>
          <a:prstGeom prst="flowChartMerg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8" name="Google Shape;468;p43"/>
          <p:cNvSpPr/>
          <p:nvPr/>
        </p:nvSpPr>
        <p:spPr>
          <a:xfrm>
            <a:off x="11491225" y="5701386"/>
            <a:ext cx="1714500" cy="693600"/>
          </a:xfrm>
          <a:prstGeom prst="flowChartMerg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69" name="Google Shape;469;p43" title="Large for presentation.png"/>
          <p:cNvPicPr preferRelativeResize="0"/>
          <p:nvPr/>
        </p:nvPicPr>
        <p:blipFill rotWithShape="1">
          <a:blip r:embed="rId3">
            <a:alphaModFix/>
          </a:blip>
          <a:srcRect/>
          <a:stretch/>
        </p:blipFill>
        <p:spPr>
          <a:xfrm>
            <a:off x="12736468" y="7802770"/>
            <a:ext cx="1728765" cy="2712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2121</TotalTime>
  <Words>1845</Words>
  <Application>Microsoft Office PowerPoint</Application>
  <PresentationFormat>Custom</PresentationFormat>
  <Paragraphs>227</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Josefin Sans</vt:lpstr>
      <vt:lpstr>Lexend</vt:lpstr>
      <vt:lpstr>Proxima Nova</vt:lpstr>
      <vt:lpstr>Montserrat</vt:lpstr>
      <vt:lpstr>Calibri</vt:lpstr>
      <vt:lpstr>Arial</vt:lpstr>
      <vt:lpstr>Office Theme</vt:lpstr>
      <vt:lpstr>Reinventing Grocery through Personalized Agentic Commerce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Joseph Chia Hsun Lee</cp:lastModifiedBy>
  <cp:revision>3</cp:revision>
  <dcterms:modified xsi:type="dcterms:W3CDTF">2026-01-08T12:50:05Z</dcterms:modified>
</cp:coreProperties>
</file>