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840480" y="2011680"/>
            <a:ext cx="1463040" cy="1463040"/>
          </a:xfrm>
          <a:prstGeom prst="rect">
            <a:avLst/>
          </a:prstGeom>
          <a:solidFill>
            <a:srgbClr val="2E86C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Food Graph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7280" y="-274320"/>
            <a:ext cx="1463040" cy="1463040"/>
          </a:xfrm>
          <a:prstGeom prst="rect">
            <a:avLst/>
          </a:prstGeom>
          <a:solidFill>
            <a:srgbClr val="58AA6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Identity &amp; Classification</a:t>
            </a:r>
          </a:p>
        </p:txBody>
      </p:sp>
      <p:cxnSp>
        <p:nvCxnSpPr>
          <p:cNvPr id="4" name="Connector 3"/>
          <p:cNvCxnSpPr>
            <a:stCxn id="2" idx="2"/>
            <a:endCxn id="3" idx="1"/>
          </p:cNvCxnSpPr>
          <p:nvPr/>
        </p:nvCxnSpPr>
        <p:spPr>
          <a:xfrm flipH="1" flipV="1">
            <a:off x="1097280" y="457200"/>
            <a:ext cx="3474720" cy="3017520"/>
          </a:xfrm>
          <a:prstGeom prst="line">
            <a:avLst/>
          </a:prstGeom>
          <a:ln>
            <a:solidFill>
              <a:srgbClr val="9696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6583680" y="-274320"/>
            <a:ext cx="1463040" cy="1463040"/>
          </a:xfrm>
          <a:prstGeom prst="rect">
            <a:avLst/>
          </a:prstGeom>
          <a:solidFill>
            <a:srgbClr val="58AA6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Ingredient Composition</a:t>
            </a:r>
          </a:p>
        </p:txBody>
      </p:sp>
      <p:cxnSp>
        <p:nvCxnSpPr>
          <p:cNvPr id="6" name="Connector 5"/>
          <p:cNvCxnSpPr>
            <a:stCxn id="2" idx="2"/>
            <a:endCxn id="5" idx="1"/>
          </p:cNvCxnSpPr>
          <p:nvPr/>
        </p:nvCxnSpPr>
        <p:spPr>
          <a:xfrm flipV="1">
            <a:off x="4572000" y="457200"/>
            <a:ext cx="2011680" cy="3017520"/>
          </a:xfrm>
          <a:prstGeom prst="line">
            <a:avLst/>
          </a:prstGeom>
          <a:ln>
            <a:solidFill>
              <a:srgbClr val="9696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7498080" y="2011680"/>
            <a:ext cx="1463040" cy="1463040"/>
          </a:xfrm>
          <a:prstGeom prst="rect">
            <a:avLst/>
          </a:prstGeom>
          <a:solidFill>
            <a:srgbClr val="58AA6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Nutritional Profile</a:t>
            </a:r>
          </a:p>
        </p:txBody>
      </p:sp>
      <p:cxnSp>
        <p:nvCxnSpPr>
          <p:cNvPr id="8" name="Connector 7"/>
          <p:cNvCxnSpPr>
            <a:stCxn id="2" idx="2"/>
            <a:endCxn id="7" idx="1"/>
          </p:cNvCxnSpPr>
          <p:nvPr/>
        </p:nvCxnSpPr>
        <p:spPr>
          <a:xfrm flipV="1">
            <a:off x="4572000" y="2743200"/>
            <a:ext cx="2926080" cy="731520"/>
          </a:xfrm>
          <a:prstGeom prst="line">
            <a:avLst/>
          </a:prstGeom>
          <a:ln>
            <a:solidFill>
              <a:srgbClr val="9696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82880" y="2011680"/>
            <a:ext cx="1463040" cy="1463040"/>
          </a:xfrm>
          <a:prstGeom prst="rect">
            <a:avLst/>
          </a:prstGeom>
          <a:solidFill>
            <a:srgbClr val="58AA6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Diet &amp; Taste Graph</a:t>
            </a:r>
          </a:p>
        </p:txBody>
      </p:sp>
      <p:cxnSp>
        <p:nvCxnSpPr>
          <p:cNvPr id="10" name="Connector 9"/>
          <p:cNvCxnSpPr>
            <a:stCxn id="2" idx="2"/>
            <a:endCxn id="9" idx="1"/>
          </p:cNvCxnSpPr>
          <p:nvPr/>
        </p:nvCxnSpPr>
        <p:spPr>
          <a:xfrm flipH="1" flipV="1">
            <a:off x="182880" y="2743200"/>
            <a:ext cx="4389120" cy="731520"/>
          </a:xfrm>
          <a:prstGeom prst="line">
            <a:avLst/>
          </a:prstGeom>
          <a:ln>
            <a:solidFill>
              <a:srgbClr val="9696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126480" y="4297680"/>
            <a:ext cx="1463040" cy="1463040"/>
          </a:xfrm>
          <a:prstGeom prst="rect">
            <a:avLst/>
          </a:prstGeom>
          <a:solidFill>
            <a:srgbClr val="58AA6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Flavor &amp; Sensory Profile</a:t>
            </a:r>
          </a:p>
        </p:txBody>
      </p:sp>
      <p:cxnSp>
        <p:nvCxnSpPr>
          <p:cNvPr id="12" name="Connector 11"/>
          <p:cNvCxnSpPr>
            <a:stCxn id="2" idx="2"/>
            <a:endCxn id="11" idx="1"/>
          </p:cNvCxnSpPr>
          <p:nvPr/>
        </p:nvCxnSpPr>
        <p:spPr>
          <a:xfrm>
            <a:off x="4572000" y="3474720"/>
            <a:ext cx="1554480" cy="1554480"/>
          </a:xfrm>
          <a:prstGeom prst="line">
            <a:avLst/>
          </a:prstGeom>
          <a:ln>
            <a:solidFill>
              <a:srgbClr val="9696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554480" y="4297680"/>
            <a:ext cx="1463040" cy="1463040"/>
          </a:xfrm>
          <a:prstGeom prst="rect">
            <a:avLst/>
          </a:prstGeom>
          <a:solidFill>
            <a:srgbClr val="58AA6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Preparation &amp; Usage Context</a:t>
            </a:r>
          </a:p>
        </p:txBody>
      </p:sp>
      <p:cxnSp>
        <p:nvCxnSpPr>
          <p:cNvPr id="14" name="Connector 13"/>
          <p:cNvCxnSpPr>
            <a:stCxn id="2" idx="2"/>
            <a:endCxn id="13" idx="1"/>
          </p:cNvCxnSpPr>
          <p:nvPr/>
        </p:nvCxnSpPr>
        <p:spPr>
          <a:xfrm flipH="1">
            <a:off x="1554480" y="3474720"/>
            <a:ext cx="3017520" cy="1554480"/>
          </a:xfrm>
          <a:prstGeom prst="line">
            <a:avLst/>
          </a:prstGeom>
          <a:ln>
            <a:solidFill>
              <a:srgbClr val="9696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840480" y="5212080"/>
            <a:ext cx="1463040" cy="1463040"/>
          </a:xfrm>
          <a:prstGeom prst="rect">
            <a:avLst/>
          </a:prstGeom>
          <a:solidFill>
            <a:srgbClr val="58AA6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Commerce &amp; Retail Attributes</a:t>
            </a:r>
          </a:p>
        </p:txBody>
      </p:sp>
      <p:cxnSp>
        <p:nvCxnSpPr>
          <p:cNvPr id="16" name="Connector 15"/>
          <p:cNvCxnSpPr>
            <a:stCxn id="2" idx="2"/>
            <a:endCxn id="15" idx="1"/>
          </p:cNvCxnSpPr>
          <p:nvPr/>
        </p:nvCxnSpPr>
        <p:spPr>
          <a:xfrm flipH="1">
            <a:off x="3840480" y="3474720"/>
            <a:ext cx="731520" cy="2468880"/>
          </a:xfrm>
          <a:prstGeom prst="line">
            <a:avLst/>
          </a:prstGeom>
          <a:ln>
            <a:solidFill>
              <a:srgbClr val="9696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82880" y="2926080"/>
            <a:ext cx="1463040" cy="1463040"/>
          </a:xfrm>
          <a:prstGeom prst="rect">
            <a:avLst/>
          </a:prstGeom>
          <a:solidFill>
            <a:srgbClr val="58AA6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Sustainability &amp; Sourcing</a:t>
            </a:r>
          </a:p>
        </p:txBody>
      </p:sp>
      <p:cxnSp>
        <p:nvCxnSpPr>
          <p:cNvPr id="18" name="Connector 17"/>
          <p:cNvCxnSpPr>
            <a:stCxn id="2" idx="2"/>
            <a:endCxn id="17" idx="1"/>
          </p:cNvCxnSpPr>
          <p:nvPr/>
        </p:nvCxnSpPr>
        <p:spPr>
          <a:xfrm flipH="1">
            <a:off x="182880" y="3474720"/>
            <a:ext cx="4389120" cy="182880"/>
          </a:xfrm>
          <a:prstGeom prst="line">
            <a:avLst/>
          </a:prstGeom>
          <a:ln>
            <a:solidFill>
              <a:srgbClr val="9696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498080" y="2926080"/>
            <a:ext cx="1463040" cy="1463040"/>
          </a:xfrm>
          <a:prstGeom prst="rect">
            <a:avLst/>
          </a:prstGeom>
          <a:solidFill>
            <a:srgbClr val="58AA6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User Preferences</a:t>
            </a:r>
          </a:p>
        </p:txBody>
      </p:sp>
      <p:cxnSp>
        <p:nvCxnSpPr>
          <p:cNvPr id="20" name="Connector 19"/>
          <p:cNvCxnSpPr>
            <a:stCxn id="2" idx="2"/>
            <a:endCxn id="19" idx="1"/>
          </p:cNvCxnSpPr>
          <p:nvPr/>
        </p:nvCxnSpPr>
        <p:spPr>
          <a:xfrm>
            <a:off x="4572000" y="3474720"/>
            <a:ext cx="2926080" cy="182880"/>
          </a:xfrm>
          <a:prstGeom prst="line">
            <a:avLst/>
          </a:prstGeom>
          <a:ln>
            <a:solidFill>
              <a:srgbClr val="9696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840480" y="-1188720"/>
            <a:ext cx="1463040" cy="1463040"/>
          </a:xfrm>
          <a:prstGeom prst="rect">
            <a:avLst/>
          </a:prstGeom>
          <a:solidFill>
            <a:srgbClr val="58AA6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Meal &amp; Recipe Connectivity</a:t>
            </a:r>
          </a:p>
        </p:txBody>
      </p:sp>
      <p:cxnSp>
        <p:nvCxnSpPr>
          <p:cNvPr id="22" name="Connector 21"/>
          <p:cNvCxnSpPr>
            <a:stCxn id="2" idx="2"/>
            <a:endCxn id="21" idx="1"/>
          </p:cNvCxnSpPr>
          <p:nvPr/>
        </p:nvCxnSpPr>
        <p:spPr>
          <a:xfrm flipH="1" flipV="1">
            <a:off x="3840480" y="-457200"/>
            <a:ext cx="731520" cy="3931920"/>
          </a:xfrm>
          <a:prstGeom prst="line">
            <a:avLst/>
          </a:prstGeom>
          <a:ln>
            <a:solidFill>
              <a:srgbClr val="9696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